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61" r:id="rId4"/>
    <p:sldId id="260" r:id="rId5"/>
    <p:sldId id="265" r:id="rId6"/>
    <p:sldId id="258" r:id="rId7"/>
    <p:sldId id="275" r:id="rId8"/>
    <p:sldId id="262" r:id="rId9"/>
    <p:sldId id="264" r:id="rId10"/>
    <p:sldId id="277" r:id="rId11"/>
    <p:sldId id="278" r:id="rId12"/>
    <p:sldId id="270" r:id="rId13"/>
    <p:sldId id="272" r:id="rId14"/>
    <p:sldId id="274" r:id="rId15"/>
    <p:sldId id="271" r:id="rId16"/>
    <p:sldId id="279" r:id="rId17"/>
    <p:sldId id="276" r:id="rId18"/>
    <p:sldId id="266" r:id="rId1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CB88A"/>
    <a:srgbClr val="2122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799" autoAdjust="0"/>
    <p:restoredTop sz="94660"/>
  </p:normalViewPr>
  <p:slideViewPr>
    <p:cSldViewPr snapToGrid="0" showGuides="1">
      <p:cViewPr>
        <p:scale>
          <a:sx n="50" d="100"/>
          <a:sy n="50" d="100"/>
        </p:scale>
        <p:origin x="2285" y="581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198744-C200-4D01-89D1-C69E335398CF}" type="datetimeFigureOut">
              <a:rPr lang="ko-KR" altLang="en-US" smtClean="0"/>
              <a:t>2025-11-04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7ADD59-2769-41AC-9C28-04B902770C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51818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E134C8-DE01-4967-8504-92E88DCF6C0A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98701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E134C8-DE01-4967-8504-92E88DCF6C0A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44080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E134C8-DE01-4967-8504-92E88DCF6C0A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44080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BE05B3-43E1-7153-7166-60B5AB82CC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CE6DA6F-7435-A596-0AB7-89D17A5806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8154B39-541A-3DA2-AFC9-9C97D34D41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41DBF-0681-4DF9-9E85-18F0A66FB6AA}" type="datetimeFigureOut">
              <a:rPr lang="ko-KR" altLang="en-US" smtClean="0"/>
              <a:t>2025-11-04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5753248-A610-82CF-1C02-539C7E2F7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095C0A-D7E6-B519-2404-B323D6DF1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97DF6-F137-40C3-A22B-8D98D70345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68467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A6C418-9287-2865-4C57-4541DBE20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DA5D66E-58FA-3729-9A5F-341240493B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654D3F2-C2AB-5E61-FA03-4E28F6105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41DBF-0681-4DF9-9E85-18F0A66FB6AA}" type="datetimeFigureOut">
              <a:rPr lang="ko-KR" altLang="en-US" smtClean="0"/>
              <a:t>2025-11-04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9B5C8D5-9492-31BE-6B14-649308CB0C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ADAA6A8-DF10-B36C-1882-D1CA3D8F42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97DF6-F137-40C3-A22B-8D98D70345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84088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3F96D8C-F702-D7AB-0FCC-4552B17E5E5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25FBBC3-40FB-6FE0-47DF-E6888BD9A3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83B95D9-E561-3E43-F2BB-8B43C48BEF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41DBF-0681-4DF9-9E85-18F0A66FB6AA}" type="datetimeFigureOut">
              <a:rPr lang="ko-KR" altLang="en-US" smtClean="0"/>
              <a:t>2025-11-04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8C40FF5-451B-D07C-BA3E-A12E055DA0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D18A934-60F1-E3D5-DD17-535CF5244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97DF6-F137-40C3-A22B-8D98D70345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63241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01.개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DF86B26-D49F-5B1F-5CB9-4BEDF79503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AD0F6-17A2-4FF3-829F-62ACF20E6C3D}" type="datetimeFigureOut">
              <a:rPr lang="ko-KR" altLang="en-US" smtClean="0"/>
              <a:t>2025-11-04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38D7567-AA4C-0056-94BC-CC65B2E059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65A5ED2-7E58-3007-9959-890B3DE35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98641" y="6625835"/>
            <a:ext cx="493359" cy="232165"/>
          </a:xfrm>
        </p:spPr>
        <p:txBody>
          <a:bodyPr vert="horz" wrap="none" lIns="0" tIns="0" rIns="360000" bIns="108000" rtlCol="0" anchor="ctr">
            <a:spAutoFit/>
          </a:bodyPr>
          <a:lstStyle>
            <a:lvl1pPr>
              <a:defRPr lang="ko-KR" altLang="en-US" sz="800" smtClean="0"/>
            </a:lvl1pPr>
          </a:lstStyle>
          <a:p>
            <a:fld id="{8A017D54-9D11-4031-8C1F-3C2E0B943619}" type="slidenum">
              <a:rPr lang="en-US" altLang="ko-KR" smtClean="0"/>
              <a:pPr/>
              <a:t>‹#›</a:t>
            </a:fld>
            <a:endParaRPr lang="en-US" altLang="ko-KR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9CB3BC1F-A763-3E31-BDFA-6B0D5EDF1F9D}"/>
              </a:ext>
            </a:extLst>
          </p:cNvPr>
          <p:cNvGrpSpPr/>
          <p:nvPr userDrawn="1"/>
        </p:nvGrpSpPr>
        <p:grpSpPr>
          <a:xfrm>
            <a:off x="172462" y="2664820"/>
            <a:ext cx="68400" cy="1528360"/>
            <a:chOff x="172462" y="2808076"/>
            <a:chExt cx="68400" cy="1528360"/>
          </a:xfrm>
        </p:grpSpPr>
        <p:sp>
          <p:nvSpPr>
            <p:cNvPr id="7" name="다이아몬드 6">
              <a:extLst>
                <a:ext uri="{FF2B5EF4-FFF2-40B4-BE49-F238E27FC236}">
                  <a16:creationId xmlns:a16="http://schemas.microsoft.com/office/drawing/2014/main" id="{93B42B2F-49A8-DD9D-EF11-4F290E0597C8}"/>
                </a:ext>
              </a:extLst>
            </p:cNvPr>
            <p:cNvSpPr/>
            <p:nvPr/>
          </p:nvSpPr>
          <p:spPr>
            <a:xfrm>
              <a:off x="172462" y="2808076"/>
              <a:ext cx="68400" cy="68400"/>
            </a:xfrm>
            <a:prstGeom prst="diamond">
              <a:avLst/>
            </a:prstGeom>
            <a:solidFill>
              <a:srgbClr val="21222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다이아몬드 7">
              <a:extLst>
                <a:ext uri="{FF2B5EF4-FFF2-40B4-BE49-F238E27FC236}">
                  <a16:creationId xmlns:a16="http://schemas.microsoft.com/office/drawing/2014/main" id="{0E10B18B-3416-3C30-0790-61CC57AA5432}"/>
                </a:ext>
              </a:extLst>
            </p:cNvPr>
            <p:cNvSpPr/>
            <p:nvPr/>
          </p:nvSpPr>
          <p:spPr>
            <a:xfrm>
              <a:off x="172462" y="3294729"/>
              <a:ext cx="68400" cy="68400"/>
            </a:xfrm>
            <a:prstGeom prst="diamond">
              <a:avLst/>
            </a:prstGeom>
            <a:solidFill>
              <a:srgbClr val="21222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다이아몬드 8">
              <a:extLst>
                <a:ext uri="{FF2B5EF4-FFF2-40B4-BE49-F238E27FC236}">
                  <a16:creationId xmlns:a16="http://schemas.microsoft.com/office/drawing/2014/main" id="{FDAD82DA-1930-3DB6-79FE-4F99750E5942}"/>
                </a:ext>
              </a:extLst>
            </p:cNvPr>
            <p:cNvSpPr/>
            <p:nvPr/>
          </p:nvSpPr>
          <p:spPr>
            <a:xfrm>
              <a:off x="172462" y="3781382"/>
              <a:ext cx="68400" cy="68400"/>
            </a:xfrm>
            <a:prstGeom prst="diamond">
              <a:avLst/>
            </a:prstGeom>
            <a:solidFill>
              <a:srgbClr val="21222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다이아몬드 9">
              <a:extLst>
                <a:ext uri="{FF2B5EF4-FFF2-40B4-BE49-F238E27FC236}">
                  <a16:creationId xmlns:a16="http://schemas.microsoft.com/office/drawing/2014/main" id="{5A5991A1-7885-E0B2-81F0-1C98079DA1E9}"/>
                </a:ext>
              </a:extLst>
            </p:cNvPr>
            <p:cNvSpPr/>
            <p:nvPr/>
          </p:nvSpPr>
          <p:spPr>
            <a:xfrm>
              <a:off x="172462" y="4268036"/>
              <a:ext cx="68400" cy="68400"/>
            </a:xfrm>
            <a:prstGeom prst="diamond">
              <a:avLst/>
            </a:prstGeom>
            <a:solidFill>
              <a:srgbClr val="21222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1" name="그림 10" descr="블랙, 상징, 램프, 빛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04D069C-9F13-DCC5-B65B-2CD75D4FBA1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59" b="9243"/>
          <a:stretch>
            <a:fillRect/>
          </a:stretch>
        </p:blipFill>
        <p:spPr>
          <a:xfrm>
            <a:off x="109647" y="2550430"/>
            <a:ext cx="228320" cy="29337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99210686-A47C-52E4-5719-9BB5C4E38FCC}"/>
              </a:ext>
            </a:extLst>
          </p:cNvPr>
          <p:cNvGrpSpPr/>
          <p:nvPr userDrawn="1"/>
        </p:nvGrpSpPr>
        <p:grpSpPr>
          <a:xfrm>
            <a:off x="0" y="0"/>
            <a:ext cx="12192000" cy="443346"/>
            <a:chOff x="0" y="0"/>
            <a:chExt cx="12192000" cy="443346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0371BCD7-D3AF-693A-9013-51D9FB9A5FC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443346"/>
            </a:xfrm>
            <a:prstGeom prst="rect">
              <a:avLst/>
            </a:prstGeom>
          </p:spPr>
        </p:pic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A2310B0A-98F3-884E-5765-461182672694}"/>
                </a:ext>
              </a:extLst>
            </p:cNvPr>
            <p:cNvGrpSpPr/>
            <p:nvPr/>
          </p:nvGrpSpPr>
          <p:grpSpPr>
            <a:xfrm>
              <a:off x="442913" y="83174"/>
              <a:ext cx="848557" cy="276999"/>
              <a:chOff x="442913" y="83174"/>
              <a:chExt cx="848557" cy="276999"/>
            </a:xfrm>
          </p:grpSpPr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6A9FF7A-3850-092E-4409-5BDD0A847330}"/>
                  </a:ext>
                </a:extLst>
              </p:cNvPr>
              <p:cNvSpPr txBox="1"/>
              <p:nvPr/>
            </p:nvSpPr>
            <p:spPr>
              <a:xfrm>
                <a:off x="442913" y="83174"/>
                <a:ext cx="3350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ko-KR"/>
                </a:defPPr>
                <a:lvl1pPr>
                  <a:defRPr sz="140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defRPr>
                </a:lvl1pPr>
              </a:lstStyle>
              <a:p>
                <a:r>
                  <a:rPr lang="en-US" altLang="ko-KR" sz="1800" dirty="0">
                    <a:solidFill>
                      <a:schemeClr val="bg1"/>
                    </a:solidFill>
                    <a:latin typeface="Pretendard ExtraBold" panose="02000903000000020004" pitchFamily="2" charset="-127"/>
                    <a:ea typeface="Pretendard ExtraBold" panose="02000903000000020004" pitchFamily="2" charset="-127"/>
                    <a:cs typeface="Pretendard ExtraBold" panose="02000903000000020004" pitchFamily="2" charset="-127"/>
                  </a:rPr>
                  <a:t>01.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4078F99-8DA2-F8C8-AE10-90830D25C78F}"/>
                  </a:ext>
                </a:extLst>
              </p:cNvPr>
              <p:cNvSpPr txBox="1"/>
              <p:nvPr/>
            </p:nvSpPr>
            <p:spPr>
              <a:xfrm>
                <a:off x="821222" y="83174"/>
                <a:ext cx="470248" cy="276999"/>
              </a:xfrm>
              <a:prstGeom prst="rect">
                <a:avLst/>
              </a:prstGeom>
              <a:noFill/>
            </p:spPr>
            <p:txBody>
              <a:bodyPr wrap="none" lIns="72000" tIns="0" rIns="0" bIns="0" rtlCol="0">
                <a:spAutoFit/>
              </a:bodyPr>
              <a:lstStyle>
                <a:defPPr>
                  <a:defRPr lang="ko-KR"/>
                </a:defPPr>
                <a:lvl1pPr>
                  <a:defRPr sz="140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defRPr>
                </a:lvl1pPr>
              </a:lstStyle>
              <a:p>
                <a:r>
                  <a:rPr lang="ko-KR" altLang="en-US" sz="1800" dirty="0">
                    <a:solidFill>
                      <a:schemeClr val="bg1"/>
                    </a:solidFill>
                  </a:rPr>
                  <a:t>개요</a:t>
                </a:r>
                <a:endParaRPr lang="en-US" altLang="ko-KR" sz="1800" dirty="0">
                  <a:solidFill>
                    <a:schemeClr val="bg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277655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7B7465-CA43-B54C-AE0A-2DD17BF4E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9E3CF28-D068-96F9-0F16-2AB1830CEC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BD517DB-C56E-E304-65DF-CF594E4063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41DBF-0681-4DF9-9E85-18F0A66FB6AA}" type="datetimeFigureOut">
              <a:rPr lang="ko-KR" altLang="en-US" smtClean="0"/>
              <a:t>2025-11-04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194B6F6-3D90-E7EB-C584-33E21A0CCC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DF5B9E9-EB7D-664E-068C-0CE993B25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97DF6-F137-40C3-A22B-8D98D70345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31409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40F9A4-65E2-B7DD-58B8-F6EEA4EE48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D633C59-EBA5-3D02-A5BF-8819740BB4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34BAE04-B515-D816-5F4A-2B075DA1A3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41DBF-0681-4DF9-9E85-18F0A66FB6AA}" type="datetimeFigureOut">
              <a:rPr lang="ko-KR" altLang="en-US" smtClean="0"/>
              <a:t>2025-11-04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D77DDC8-C72E-95F5-3C03-992413EDE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A4143C0-F460-4F93-04C0-20C7EE2E00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97DF6-F137-40C3-A22B-8D98D70345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72699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A5E5DD-4EBE-146D-1557-480EE3AE9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B57AF6B-85C0-CB10-2385-429E3E847E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D466D5B-B87F-8E20-5868-470E5176EC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95F9F12-6DDA-DEED-29B7-981750362F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41DBF-0681-4DF9-9E85-18F0A66FB6AA}" type="datetimeFigureOut">
              <a:rPr lang="ko-KR" altLang="en-US" smtClean="0"/>
              <a:t>2025-11-04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ED9E555-980A-7460-8BC3-1384B1E45D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EA9B48A-2275-76F1-4D8F-D3FE9174C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97DF6-F137-40C3-A22B-8D98D70345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93149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C03534-C7DB-C56B-787A-93DF6C57D6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BC8439E-327F-B6AD-FB14-894A3F4500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2AAE1F2-8B2F-00A3-59D2-F04AEAD7B0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F96E1CF-5E4C-B66E-20A3-A485C85FD6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A374977-4949-45C9-84D9-1DFCF3B6CAA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801B0B3-2664-9144-F22D-7B002C5DDC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41DBF-0681-4DF9-9E85-18F0A66FB6AA}" type="datetimeFigureOut">
              <a:rPr lang="ko-KR" altLang="en-US" smtClean="0"/>
              <a:t>2025-11-04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0C60B81-DFA0-E251-B9D6-6509A098D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A7B4FEC-FA13-D8F7-3EBA-FF1F06F8D6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97DF6-F137-40C3-A22B-8D98D70345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01834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0902A7-3E4C-B9DB-6E74-DDA3622B2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F327246-EFA9-E66E-982C-87FBB51D65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41DBF-0681-4DF9-9E85-18F0A66FB6AA}" type="datetimeFigureOut">
              <a:rPr lang="ko-KR" altLang="en-US" smtClean="0"/>
              <a:t>2025-11-04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319F041-117E-F2D1-C70D-D542DCE0D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7E2E7FC-27E1-DD60-0096-3E07D3FCC2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97DF6-F137-40C3-A22B-8D98D70345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88752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77D2AEC-9CA2-BB2D-ADA3-12070A6B70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41DBF-0681-4DF9-9E85-18F0A66FB6AA}" type="datetimeFigureOut">
              <a:rPr lang="ko-KR" altLang="en-US" smtClean="0"/>
              <a:t>2025-11-04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E81887F-F3DA-B6C0-58F2-A8DC463D35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2CF6F19-EB03-5BF3-0F59-E7F5AF8966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97DF6-F137-40C3-A22B-8D98D70345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76668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05B567-5433-55C6-E156-C4AC71D6EE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2025EE6-2D5D-FEF8-C212-C89A20D56A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ED17ED3-56D3-82B4-83DA-CC25B5DF74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CE24105-BAAC-EA51-C17F-FE0CBC7DE9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41DBF-0681-4DF9-9E85-18F0A66FB6AA}" type="datetimeFigureOut">
              <a:rPr lang="ko-KR" altLang="en-US" smtClean="0"/>
              <a:t>2025-11-04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D3927FF-EFCC-159A-2EEB-14132940EF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1F3B9FB-E17A-6EB3-A94C-1A7A9E425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97DF6-F137-40C3-A22B-8D98D70345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17157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F1650E-D530-2B3A-3EE9-EA44AE871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D5FBD2E-3DCC-CCD7-A7CC-970D46099D8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6A4DC62-BF45-CDAB-F331-38A359D67E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DFBA944-F76E-9C28-5046-7C37E5BF1D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41DBF-0681-4DF9-9E85-18F0A66FB6AA}" type="datetimeFigureOut">
              <a:rPr lang="ko-KR" altLang="en-US" smtClean="0"/>
              <a:t>2025-11-04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E65A22B-2B2F-416A-FE5F-99B2520584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E9A1A61-4743-B48C-20A6-2E7CE3BBE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97DF6-F137-40C3-A22B-8D98D70345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17040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27CF7D0-26C6-6FE2-D568-3CE21C7B4C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50BA65B-8DB6-386F-AAC4-0817878486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41D7DCC-673D-846C-BC4F-003CD7C0D1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2141DBF-0681-4DF9-9E85-18F0A66FB6AA}" type="datetimeFigureOut">
              <a:rPr lang="ko-KR" altLang="en-US" smtClean="0"/>
              <a:t>2025-11-04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EA7C66A-3D27-99A2-2689-78C206088F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98B4CD-7386-FF1B-5190-E4AED93159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8197DF6-F137-40C3-A22B-8D98D70345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68704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7" Type="http://schemas.openxmlformats.org/officeDocument/2006/relationships/image" Target="../media/image19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99F89DB4-D304-9A32-C64E-270DFB46C0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6415" y="3724359"/>
            <a:ext cx="68148" cy="68148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FBE00725-B47A-FA57-3D74-F17EC591F027}"/>
              </a:ext>
            </a:extLst>
          </p:cNvPr>
          <p:cNvGrpSpPr/>
          <p:nvPr/>
        </p:nvGrpSpPr>
        <p:grpSpPr>
          <a:xfrm>
            <a:off x="3254023" y="4138095"/>
            <a:ext cx="228320" cy="353896"/>
            <a:chOff x="53623" y="1333935"/>
            <a:chExt cx="228320" cy="353896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8E874BB2-688E-A6BF-4EE5-BBBB8592874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878" y="1474365"/>
              <a:ext cx="68685" cy="68685"/>
            </a:xfrm>
            <a:prstGeom prst="rect">
              <a:avLst/>
            </a:prstGeom>
          </p:spPr>
        </p:pic>
        <p:pic>
          <p:nvPicPr>
            <p:cNvPr id="12" name="그림 11" descr="블랙, 상징, 램프, 빛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EFE1333B-ACD7-77E3-8D96-8B129C360A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623" y="1333935"/>
              <a:ext cx="228320" cy="35389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103626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E8F52C-4406-4CF3-632D-AD8F81806D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53AB13EF-479B-2BEC-E5E6-43139633F6CC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1121638" y="1545825"/>
            <a:ext cx="4023610" cy="0"/>
          </a:xfrm>
          <a:prstGeom prst="line">
            <a:avLst/>
          </a:prstGeom>
          <a:ln w="6350">
            <a:solidFill>
              <a:srgbClr val="21222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FDA8C272-3C0C-51F3-5CFF-905350BA9090}"/>
              </a:ext>
            </a:extLst>
          </p:cNvPr>
          <p:cNvSpPr txBox="1"/>
          <p:nvPr/>
        </p:nvSpPr>
        <p:spPr>
          <a:xfrm>
            <a:off x="1249438" y="4170445"/>
            <a:ext cx="2454816" cy="261610"/>
          </a:xfrm>
          <a:prstGeom prst="rect">
            <a:avLst/>
          </a:prstGeom>
          <a:noFill/>
        </p:spPr>
        <p:txBody>
          <a:bodyPr wrap="none" lIns="180000" rIns="0" rtlCol="0">
            <a:spAutoFit/>
          </a:bodyPr>
          <a:lstStyle>
            <a:defPPr>
              <a:defRPr lang="ko-KR"/>
            </a:defPPr>
            <a:lvl1pPr>
              <a:defRPr sz="110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defRPr>
            </a:lvl1pPr>
          </a:lstStyle>
          <a:p>
            <a:r>
              <a:rPr lang="ko-KR" altLang="en-US" dirty="0"/>
              <a:t>숙련도 상승에 따른 성장 체감이 </a:t>
            </a:r>
            <a:r>
              <a:rPr lang="ko-KR" altLang="en-US"/>
              <a:t>큰 클래스</a:t>
            </a:r>
            <a:endParaRPr lang="en-US" altLang="ko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90F4D8-FC7C-2197-86AE-27CECDAF2BAB}"/>
              </a:ext>
            </a:extLst>
          </p:cNvPr>
          <p:cNvSpPr txBox="1"/>
          <p:nvPr/>
        </p:nvSpPr>
        <p:spPr>
          <a:xfrm>
            <a:off x="7808006" y="2596908"/>
            <a:ext cx="2250616" cy="253916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/>
            <a:r>
              <a:rPr lang="ko-KR" altLang="en-US" sz="105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공격적</a:t>
            </a:r>
            <a:r>
              <a:rPr lang="en-US" altLang="ko-KR" sz="105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/</a:t>
            </a:r>
            <a:r>
              <a:rPr lang="ko-KR" altLang="en-US" sz="105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능동적으로 전투를 이어가는 클래스</a:t>
            </a:r>
            <a:endParaRPr lang="en-US" altLang="ko-KR" sz="105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32C7068-C987-0E9C-A340-812081FA04FD}"/>
              </a:ext>
            </a:extLst>
          </p:cNvPr>
          <p:cNvSpPr txBox="1"/>
          <p:nvPr/>
        </p:nvSpPr>
        <p:spPr>
          <a:xfrm>
            <a:off x="7558798" y="4158048"/>
            <a:ext cx="2942129" cy="261610"/>
          </a:xfrm>
          <a:prstGeom prst="rect">
            <a:avLst/>
          </a:prstGeom>
          <a:noFill/>
        </p:spPr>
        <p:txBody>
          <a:bodyPr wrap="none" lIns="180000" rIns="0" rtlCol="0">
            <a:spAutoFit/>
          </a:bodyPr>
          <a:lstStyle>
            <a:defPPr>
              <a:defRPr lang="ko-KR"/>
            </a:defPPr>
            <a:lvl1pPr>
              <a:defRPr sz="110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defRPr>
            </a:lvl1pPr>
          </a:lstStyle>
          <a:p>
            <a:r>
              <a:rPr lang="ko-KR" altLang="en-US" dirty="0"/>
              <a:t>익숙함과 함께 강력한 존재라는 느낌이 </a:t>
            </a:r>
            <a:r>
              <a:rPr lang="ko-KR" altLang="en-US"/>
              <a:t>드는 클래스</a:t>
            </a:r>
            <a:endParaRPr lang="en-US" altLang="ko-KR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EF33F60-C4AA-9B1F-61C9-819A2929AF68}"/>
              </a:ext>
            </a:extLst>
          </p:cNvPr>
          <p:cNvSpPr txBox="1"/>
          <p:nvPr/>
        </p:nvSpPr>
        <p:spPr>
          <a:xfrm>
            <a:off x="1249438" y="1288062"/>
            <a:ext cx="1518662" cy="261610"/>
          </a:xfrm>
          <a:prstGeom prst="rect">
            <a:avLst/>
          </a:prstGeom>
          <a:noFill/>
        </p:spPr>
        <p:txBody>
          <a:bodyPr wrap="none" lIns="180000" rIns="0" rtlCol="0">
            <a:spAutoFit/>
          </a:bodyPr>
          <a:lstStyle/>
          <a:p>
            <a:r>
              <a:rPr lang="ko-KR" altLang="en-US" sz="11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선</a:t>
            </a:r>
            <a:r>
              <a:rPr lang="en-US" altLang="ko-KR" sz="11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/</a:t>
            </a:r>
            <a:r>
              <a:rPr lang="ko-KR" altLang="en-US" sz="1100" dirty="0" err="1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후딜레이가</a:t>
            </a:r>
            <a:r>
              <a:rPr lang="ko-KR" altLang="en-US" sz="11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짧은 스킬</a:t>
            </a:r>
            <a:endParaRPr lang="en-US" altLang="ko-KR" sz="110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EF2BAFF-4E8E-DE64-EB6A-625E6F3A58F5}"/>
              </a:ext>
            </a:extLst>
          </p:cNvPr>
          <p:cNvSpPr txBox="1"/>
          <p:nvPr/>
        </p:nvSpPr>
        <p:spPr>
          <a:xfrm>
            <a:off x="993838" y="1706686"/>
            <a:ext cx="4631979" cy="473528"/>
          </a:xfrm>
          <a:prstGeom prst="rect">
            <a:avLst/>
          </a:prstGeom>
          <a:noFill/>
        </p:spPr>
        <p:txBody>
          <a:bodyPr wrap="square" lIns="144000" rIns="144000" rtlCol="0">
            <a:spAutoFit/>
          </a:bodyPr>
          <a:lstStyle>
            <a:defPPr>
              <a:defRPr lang="ko-KR"/>
            </a:defPPr>
            <a:lvl1pPr>
              <a:defRPr sz="10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>
              <a:lnSpc>
                <a:spcPct val="130000"/>
              </a:lnSpc>
            </a:pPr>
            <a:r>
              <a:rPr lang="ko-KR" altLang="en-US" dirty="0"/>
              <a:t>현자는 원리와 법칙을 파악하여 최고의 효율을 찾아내는 컨셉의 클래스입니다</a:t>
            </a:r>
            <a:r>
              <a:rPr lang="en-US" altLang="ko-KR" dirty="0"/>
              <a:t>.</a:t>
            </a:r>
          </a:p>
          <a:p>
            <a:pPr>
              <a:lnSpc>
                <a:spcPct val="130000"/>
              </a:lnSpc>
            </a:pPr>
            <a:r>
              <a:rPr lang="ko-KR" altLang="en-US" dirty="0"/>
              <a:t>따라서</a:t>
            </a:r>
            <a:r>
              <a:rPr lang="en-US" altLang="ko-KR" dirty="0"/>
              <a:t>, </a:t>
            </a:r>
            <a:r>
              <a:rPr lang="ko-KR" altLang="en-US" dirty="0"/>
              <a:t>이들이 사용하는 스킬은 최소한의 움직임으로 최대의 결과를 </a:t>
            </a:r>
            <a:r>
              <a:rPr lang="ko-KR" altLang="en-US" dirty="0" err="1"/>
              <a:t>이루어냅니다</a:t>
            </a:r>
            <a:r>
              <a:rPr lang="en-US" altLang="ko-KR" dirty="0"/>
              <a:t>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11CB673-AABB-2446-F734-017288F1378E}"/>
              </a:ext>
            </a:extLst>
          </p:cNvPr>
          <p:cNvSpPr txBox="1"/>
          <p:nvPr/>
        </p:nvSpPr>
        <p:spPr>
          <a:xfrm>
            <a:off x="442913" y="4569343"/>
            <a:ext cx="5182904" cy="873637"/>
          </a:xfrm>
          <a:prstGeom prst="rect">
            <a:avLst/>
          </a:prstGeom>
          <a:noFill/>
        </p:spPr>
        <p:txBody>
          <a:bodyPr wrap="square" lIns="144000" rIns="144000" rtlCol="0">
            <a:spAutoFit/>
          </a:bodyPr>
          <a:lstStyle>
            <a:defPPr>
              <a:defRPr lang="ko-KR"/>
            </a:defPPr>
            <a:lvl1pPr>
              <a:defRPr sz="10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algn="ctr">
              <a:lnSpc>
                <a:spcPct val="130000"/>
              </a:lnSpc>
            </a:pPr>
            <a:r>
              <a:rPr lang="ko-KR" altLang="en-US" dirty="0"/>
              <a:t>하지만</a:t>
            </a:r>
            <a:r>
              <a:rPr lang="en-US" altLang="ko-KR" dirty="0"/>
              <a:t>, </a:t>
            </a:r>
            <a:r>
              <a:rPr lang="ko-KR" altLang="en-US" dirty="0"/>
              <a:t>스킬이 최고의 성능을 발휘하기 위해서는 험난한 과정이 필요합니다</a:t>
            </a:r>
            <a:r>
              <a:rPr lang="en-US" altLang="ko-KR" dirty="0"/>
              <a:t>.</a:t>
            </a:r>
          </a:p>
          <a:p>
            <a:pPr algn="ctr">
              <a:lnSpc>
                <a:spcPct val="130000"/>
              </a:lnSpc>
            </a:pPr>
            <a:r>
              <a:rPr lang="ko-KR" altLang="en-US" dirty="0"/>
              <a:t>적과의 일정 거리를 유지해야 하면서</a:t>
            </a:r>
            <a:r>
              <a:rPr lang="en-US" altLang="ko-KR" dirty="0"/>
              <a:t> </a:t>
            </a:r>
            <a:r>
              <a:rPr lang="ko-KR" altLang="en-US" dirty="0"/>
              <a:t>지속적으로 적을 공격하는 등 </a:t>
            </a:r>
            <a:endParaRPr lang="en-US" altLang="ko-KR" dirty="0"/>
          </a:p>
          <a:p>
            <a:pPr algn="ctr">
              <a:lnSpc>
                <a:spcPct val="130000"/>
              </a:lnSpc>
            </a:pPr>
            <a:endParaRPr lang="en-US" altLang="ko-KR" dirty="0"/>
          </a:p>
          <a:p>
            <a:pPr algn="ctr">
              <a:lnSpc>
                <a:spcPct val="130000"/>
              </a:lnSpc>
            </a:pPr>
            <a:r>
              <a:rPr lang="ko-KR" altLang="en-US" dirty="0"/>
              <a:t>자칫 잘못하면 처음부터 다시 진행해야 하거나</a:t>
            </a:r>
            <a:r>
              <a:rPr lang="en-US" altLang="ko-KR" dirty="0"/>
              <a:t>,</a:t>
            </a:r>
            <a:r>
              <a:rPr lang="ko-KR" altLang="en-US" dirty="0"/>
              <a:t> 최고의 성능을 발휘하기 위해 시간이 필요합니다</a:t>
            </a:r>
            <a:r>
              <a:rPr lang="en-US" altLang="ko-KR" dirty="0"/>
              <a:t>.</a:t>
            </a:r>
          </a:p>
        </p:txBody>
      </p:sp>
      <p:pic>
        <p:nvPicPr>
          <p:cNvPr id="13" name="그림 12" descr="포유류, 가상의 캐릭터, 만화 영화, 조각상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5897F36-0FF6-E56E-D8EE-9FFBC791EC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8144" y="4822935"/>
            <a:ext cx="946120" cy="1261494"/>
          </a:xfrm>
          <a:prstGeom prst="rect">
            <a:avLst/>
          </a:prstGeom>
        </p:spPr>
      </p:pic>
      <p:pic>
        <p:nvPicPr>
          <p:cNvPr id="15" name="그림 14" descr="인간의 얼굴, 사람, 인간의 수염, 콧수염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5AFBF0B-5488-9CFD-A10A-81A7B02765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5456" y="4822935"/>
            <a:ext cx="1700050" cy="105241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DE1B234-8D41-5916-1AAA-36909911D618}"/>
              </a:ext>
            </a:extLst>
          </p:cNvPr>
          <p:cNvSpPr txBox="1"/>
          <p:nvPr/>
        </p:nvSpPr>
        <p:spPr>
          <a:xfrm>
            <a:off x="442913" y="6943084"/>
            <a:ext cx="5182904" cy="1073692"/>
          </a:xfrm>
          <a:prstGeom prst="rect">
            <a:avLst/>
          </a:prstGeom>
          <a:noFill/>
        </p:spPr>
        <p:txBody>
          <a:bodyPr wrap="square" lIns="144000" rIns="144000" rtlCol="0">
            <a:spAutoFit/>
          </a:bodyPr>
          <a:lstStyle>
            <a:defPPr>
              <a:defRPr lang="ko-KR"/>
            </a:defPPr>
            <a:lvl1pPr>
              <a:defRPr sz="10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algn="ctr">
              <a:lnSpc>
                <a:spcPct val="130000"/>
              </a:lnSpc>
            </a:pPr>
            <a:r>
              <a:rPr lang="ko-KR" altLang="en-US" dirty="0"/>
              <a:t>이 캐릭터를 왜 만들어야 해</a:t>
            </a:r>
            <a:r>
              <a:rPr lang="en-US" altLang="ko-KR" dirty="0"/>
              <a:t>?</a:t>
            </a:r>
          </a:p>
          <a:p>
            <a:pPr algn="ctr">
              <a:lnSpc>
                <a:spcPct val="130000"/>
              </a:lnSpc>
            </a:pPr>
            <a:r>
              <a:rPr lang="ko-KR" altLang="en-US" dirty="0"/>
              <a:t>어떤 재미를 주는 데</a:t>
            </a:r>
            <a:r>
              <a:rPr lang="en-US" altLang="ko-KR" dirty="0"/>
              <a:t>?</a:t>
            </a:r>
          </a:p>
          <a:p>
            <a:pPr algn="ctr">
              <a:lnSpc>
                <a:spcPct val="130000"/>
              </a:lnSpc>
            </a:pPr>
            <a:r>
              <a:rPr lang="ko-KR" altLang="en-US" dirty="0"/>
              <a:t>다른 캐릭터와 차이점은 </a:t>
            </a:r>
            <a:r>
              <a:rPr lang="ko-KR" altLang="en-US" dirty="0" err="1"/>
              <a:t>뭔데</a:t>
            </a:r>
            <a:r>
              <a:rPr lang="en-US" altLang="ko-KR" dirty="0"/>
              <a:t>?</a:t>
            </a:r>
          </a:p>
          <a:p>
            <a:pPr algn="ctr">
              <a:lnSpc>
                <a:spcPct val="130000"/>
              </a:lnSpc>
            </a:pPr>
            <a:r>
              <a:rPr lang="ko-KR" altLang="en-US" dirty="0"/>
              <a:t>등등</a:t>
            </a:r>
            <a:endParaRPr lang="en-US" altLang="ko-KR" dirty="0"/>
          </a:p>
          <a:p>
            <a:pPr algn="ctr">
              <a:lnSpc>
                <a:spcPct val="130000"/>
              </a:lnSpc>
            </a:pPr>
            <a:endParaRPr lang="en-US" altLang="ko-K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2CB667-5909-80B2-89E8-C11D6B2F779E}"/>
              </a:ext>
            </a:extLst>
          </p:cNvPr>
          <p:cNvSpPr txBox="1"/>
          <p:nvPr/>
        </p:nvSpPr>
        <p:spPr>
          <a:xfrm>
            <a:off x="993838" y="1291909"/>
            <a:ext cx="255600" cy="253916"/>
          </a:xfrm>
          <a:prstGeom prst="rect">
            <a:avLst/>
          </a:prstGeom>
          <a:solidFill>
            <a:srgbClr val="212227"/>
          </a:solidFill>
          <a:ln w="6350">
            <a:solidFill>
              <a:srgbClr val="212227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ko-KR" sz="11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D749375-E8F8-FA78-8FFF-801B964CB1F9}"/>
              </a:ext>
            </a:extLst>
          </p:cNvPr>
          <p:cNvSpPr txBox="1"/>
          <p:nvPr/>
        </p:nvSpPr>
        <p:spPr>
          <a:xfrm>
            <a:off x="7349292" y="2832821"/>
            <a:ext cx="255600" cy="253916"/>
          </a:xfrm>
          <a:prstGeom prst="rect">
            <a:avLst/>
          </a:prstGeom>
          <a:solidFill>
            <a:srgbClr val="212227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ko-KR" sz="11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33ED600-A15C-A5ED-DA02-3425BD25B947}"/>
              </a:ext>
            </a:extLst>
          </p:cNvPr>
          <p:cNvSpPr txBox="1"/>
          <p:nvPr/>
        </p:nvSpPr>
        <p:spPr>
          <a:xfrm>
            <a:off x="993838" y="4174292"/>
            <a:ext cx="255600" cy="253916"/>
          </a:xfrm>
          <a:prstGeom prst="rect">
            <a:avLst/>
          </a:prstGeom>
          <a:solidFill>
            <a:srgbClr val="212227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ko-KR" sz="11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DCB2E01-1BC9-1929-BC1F-CADF0D3D634D}"/>
              </a:ext>
            </a:extLst>
          </p:cNvPr>
          <p:cNvSpPr txBox="1"/>
          <p:nvPr/>
        </p:nvSpPr>
        <p:spPr>
          <a:xfrm>
            <a:off x="7303198" y="4165742"/>
            <a:ext cx="255600" cy="253916"/>
          </a:xfrm>
          <a:prstGeom prst="rect">
            <a:avLst/>
          </a:prstGeom>
          <a:solidFill>
            <a:srgbClr val="212227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ko-KR" sz="11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4</a:t>
            </a: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01806D01-5416-5D2B-DFB8-5904847EE4F4}"/>
              </a:ext>
            </a:extLst>
          </p:cNvPr>
          <p:cNvCxnSpPr>
            <a:stCxn id="30" idx="2"/>
          </p:cNvCxnSpPr>
          <p:nvPr/>
        </p:nvCxnSpPr>
        <p:spPr>
          <a:xfrm>
            <a:off x="6679954" y="1541978"/>
            <a:ext cx="4131082" cy="0"/>
          </a:xfrm>
          <a:prstGeom prst="line">
            <a:avLst/>
          </a:prstGeom>
          <a:ln w="6350">
            <a:solidFill>
              <a:srgbClr val="21222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2253BFB4-FECD-9108-A4F4-12367C7E856D}"/>
              </a:ext>
            </a:extLst>
          </p:cNvPr>
          <p:cNvSpPr txBox="1"/>
          <p:nvPr/>
        </p:nvSpPr>
        <p:spPr>
          <a:xfrm>
            <a:off x="6807754" y="1288062"/>
            <a:ext cx="2526952" cy="261610"/>
          </a:xfrm>
          <a:prstGeom prst="rect">
            <a:avLst/>
          </a:prstGeom>
          <a:noFill/>
        </p:spPr>
        <p:txBody>
          <a:bodyPr wrap="none" lIns="180000" rIns="0" rtlCol="0">
            <a:spAutoFit/>
          </a:bodyPr>
          <a:lstStyle>
            <a:defPPr>
              <a:defRPr lang="ko-KR"/>
            </a:defPPr>
            <a:lvl1pPr>
              <a:defRPr sz="110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defRPr>
            </a:lvl1pPr>
          </a:lstStyle>
          <a:p>
            <a:r>
              <a:rPr lang="ko-KR" altLang="en-US"/>
              <a:t>공격적</a:t>
            </a:r>
            <a:r>
              <a:rPr lang="en-US" altLang="ko-KR" dirty="0"/>
              <a:t>/</a:t>
            </a:r>
            <a:r>
              <a:rPr lang="ko-KR" altLang="en-US" dirty="0"/>
              <a:t>능동적으로 전투를 이어가는 클래스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EBCA06B-3123-DABD-D4D0-1484D4C55782}"/>
              </a:ext>
            </a:extLst>
          </p:cNvPr>
          <p:cNvSpPr txBox="1"/>
          <p:nvPr/>
        </p:nvSpPr>
        <p:spPr>
          <a:xfrm>
            <a:off x="6552154" y="1706686"/>
            <a:ext cx="4631979" cy="473528"/>
          </a:xfrm>
          <a:prstGeom prst="rect">
            <a:avLst/>
          </a:prstGeom>
          <a:noFill/>
        </p:spPr>
        <p:txBody>
          <a:bodyPr wrap="square" lIns="144000" rIns="144000" rtlCol="0">
            <a:spAutoFit/>
          </a:bodyPr>
          <a:lstStyle>
            <a:defPPr>
              <a:defRPr lang="ko-KR"/>
            </a:defPPr>
            <a:lvl1pPr>
              <a:defRPr sz="10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>
              <a:lnSpc>
                <a:spcPct val="130000"/>
              </a:lnSpc>
            </a:pPr>
            <a:r>
              <a:rPr lang="ko-KR" altLang="en-US" dirty="0"/>
              <a:t>현자는 원리와 법칙을 파악하여 최고의 효율을 찾아내는 컨셉의 클래스입니다</a:t>
            </a:r>
            <a:r>
              <a:rPr lang="en-US" altLang="ko-KR" dirty="0"/>
              <a:t>.</a:t>
            </a:r>
          </a:p>
          <a:p>
            <a:pPr>
              <a:lnSpc>
                <a:spcPct val="130000"/>
              </a:lnSpc>
            </a:pPr>
            <a:r>
              <a:rPr lang="ko-KR" altLang="en-US" dirty="0"/>
              <a:t>따라서</a:t>
            </a:r>
            <a:r>
              <a:rPr lang="en-US" altLang="ko-KR" dirty="0"/>
              <a:t>, </a:t>
            </a:r>
            <a:r>
              <a:rPr lang="ko-KR" altLang="en-US" dirty="0"/>
              <a:t>이들이 사용하는 스킬은 최소한의 움직임으로 최대의 결과를 </a:t>
            </a:r>
            <a:r>
              <a:rPr lang="ko-KR" altLang="en-US" dirty="0" err="1"/>
              <a:t>이루어냅니다</a:t>
            </a:r>
            <a:r>
              <a:rPr lang="en-US" altLang="ko-KR" dirty="0"/>
              <a:t>.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1844E7F-61B1-3F86-1CAF-96625B00599B}"/>
              </a:ext>
            </a:extLst>
          </p:cNvPr>
          <p:cNvSpPr txBox="1"/>
          <p:nvPr/>
        </p:nvSpPr>
        <p:spPr>
          <a:xfrm>
            <a:off x="6552154" y="1288062"/>
            <a:ext cx="255600" cy="253916"/>
          </a:xfrm>
          <a:prstGeom prst="rect">
            <a:avLst/>
          </a:prstGeom>
          <a:solidFill>
            <a:srgbClr val="212227"/>
          </a:solidFill>
          <a:ln w="6350">
            <a:solidFill>
              <a:srgbClr val="212227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ko-KR" sz="11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2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A5FCB7B-9EB6-1B01-FB67-F725B49EC9DB}"/>
              </a:ext>
            </a:extLst>
          </p:cNvPr>
          <p:cNvSpPr txBox="1"/>
          <p:nvPr/>
        </p:nvSpPr>
        <p:spPr>
          <a:xfrm>
            <a:off x="1291470" y="98563"/>
            <a:ext cx="890803" cy="261610"/>
          </a:xfrm>
          <a:prstGeom prst="rect">
            <a:avLst/>
          </a:prstGeom>
          <a:noFill/>
        </p:spPr>
        <p:txBody>
          <a:bodyPr wrap="none" lIns="144000" rIns="0" rtlCol="0" anchor="b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(2) </a:t>
            </a:r>
            <a:r>
              <a:rPr lang="ko-KR" altLang="en-US" sz="1100" dirty="0">
                <a:solidFill>
                  <a:schemeClr val="bg1">
                    <a:lumMod val="8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기획 의도</a:t>
            </a:r>
            <a:endParaRPr lang="en-US" altLang="ko-KR" sz="1100" dirty="0">
              <a:solidFill>
                <a:schemeClr val="bg1">
                  <a:lumMod val="85000"/>
                </a:schemeClr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976899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DFADD1-E9DC-0309-B95B-354143F56E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>
            <a:extLst>
              <a:ext uri="{FF2B5EF4-FFF2-40B4-BE49-F238E27FC236}">
                <a16:creationId xmlns:a16="http://schemas.microsoft.com/office/drawing/2014/main" id="{7A7E9706-FA24-F44E-1DA6-28105C17C3BF}"/>
              </a:ext>
            </a:extLst>
          </p:cNvPr>
          <p:cNvSpPr txBox="1"/>
          <p:nvPr/>
        </p:nvSpPr>
        <p:spPr>
          <a:xfrm>
            <a:off x="1249438" y="4170445"/>
            <a:ext cx="2454816" cy="261610"/>
          </a:xfrm>
          <a:prstGeom prst="rect">
            <a:avLst/>
          </a:prstGeom>
          <a:noFill/>
        </p:spPr>
        <p:txBody>
          <a:bodyPr wrap="none" lIns="180000" rIns="0" rtlCol="0">
            <a:spAutoFit/>
          </a:bodyPr>
          <a:lstStyle>
            <a:defPPr>
              <a:defRPr lang="ko-KR"/>
            </a:defPPr>
            <a:lvl1pPr>
              <a:defRPr sz="110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defRPr>
            </a:lvl1pPr>
          </a:lstStyle>
          <a:p>
            <a:r>
              <a:rPr lang="ko-KR" altLang="en-US" dirty="0"/>
              <a:t>숙련도 상승에 따른 성장 체감이 </a:t>
            </a:r>
            <a:r>
              <a:rPr lang="ko-KR" altLang="en-US"/>
              <a:t>큰 클래스</a:t>
            </a:r>
            <a:endParaRPr lang="en-US" altLang="ko-KR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F2AA167-D809-CBAA-3494-830A6B155F69}"/>
              </a:ext>
            </a:extLst>
          </p:cNvPr>
          <p:cNvSpPr txBox="1"/>
          <p:nvPr/>
        </p:nvSpPr>
        <p:spPr>
          <a:xfrm>
            <a:off x="1249438" y="1302057"/>
            <a:ext cx="1518662" cy="261610"/>
          </a:xfrm>
          <a:prstGeom prst="rect">
            <a:avLst/>
          </a:prstGeom>
          <a:noFill/>
        </p:spPr>
        <p:txBody>
          <a:bodyPr wrap="none" lIns="180000" rIns="0" rtlCol="0">
            <a:spAutoFit/>
          </a:bodyPr>
          <a:lstStyle>
            <a:defPPr>
              <a:defRPr lang="ko-KR"/>
            </a:defPPr>
            <a:lvl1pPr>
              <a:defRPr sz="110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defRPr>
            </a:lvl1pPr>
          </a:lstStyle>
          <a:p>
            <a:r>
              <a:rPr lang="ko-KR" altLang="en-US" dirty="0"/>
              <a:t>선</a:t>
            </a:r>
            <a:r>
              <a:rPr lang="en-US" altLang="ko-KR" dirty="0"/>
              <a:t>/</a:t>
            </a:r>
            <a:r>
              <a:rPr lang="ko-KR" altLang="en-US" dirty="0" err="1"/>
              <a:t>후딜레이가</a:t>
            </a:r>
            <a:r>
              <a:rPr lang="ko-KR" altLang="en-US" dirty="0"/>
              <a:t> 짧은 스킬</a:t>
            </a:r>
            <a:endParaRPr lang="en-US" altLang="ko-KR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9B5B252-CCEB-BFB8-701C-D6D0383071D4}"/>
              </a:ext>
            </a:extLst>
          </p:cNvPr>
          <p:cNvSpPr txBox="1"/>
          <p:nvPr/>
        </p:nvSpPr>
        <p:spPr>
          <a:xfrm>
            <a:off x="993838" y="1623513"/>
            <a:ext cx="4631979" cy="473528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>
            <a:defPPr>
              <a:defRPr lang="ko-KR"/>
            </a:defPPr>
            <a:lvl1pPr>
              <a:defRPr sz="10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>
              <a:lnSpc>
                <a:spcPct val="130000"/>
              </a:lnSpc>
            </a:pPr>
            <a:r>
              <a:rPr lang="ko-KR" altLang="en-US" dirty="0">
                <a:solidFill>
                  <a:srgbClr val="212227"/>
                </a:solidFill>
              </a:rPr>
              <a:t>현자는 원리와 법칙을 파악하여 최고의 효율을 찾아내는 컨셉의 클래스입니다</a:t>
            </a:r>
            <a:r>
              <a:rPr lang="en-US" altLang="ko-KR" dirty="0">
                <a:solidFill>
                  <a:srgbClr val="212227"/>
                </a:solidFill>
              </a:rPr>
              <a:t>.</a:t>
            </a:r>
          </a:p>
          <a:p>
            <a:pPr>
              <a:lnSpc>
                <a:spcPct val="130000"/>
              </a:lnSpc>
            </a:pPr>
            <a:r>
              <a:rPr lang="ko-KR" altLang="en-US" dirty="0">
                <a:solidFill>
                  <a:srgbClr val="212227"/>
                </a:solidFill>
              </a:rPr>
              <a:t>따라서</a:t>
            </a:r>
            <a:r>
              <a:rPr lang="en-US" altLang="ko-KR" dirty="0">
                <a:solidFill>
                  <a:srgbClr val="212227"/>
                </a:solidFill>
              </a:rPr>
              <a:t>, </a:t>
            </a:r>
            <a:r>
              <a:rPr lang="ko-KR" altLang="en-US" dirty="0">
                <a:solidFill>
                  <a:srgbClr val="212227"/>
                </a:solidFill>
              </a:rPr>
              <a:t>이들이 사용하는 스킬은 최소한의 움직임으로 최대의 결과를 </a:t>
            </a:r>
            <a:r>
              <a:rPr lang="ko-KR" altLang="en-US" dirty="0" err="1">
                <a:solidFill>
                  <a:srgbClr val="212227"/>
                </a:solidFill>
              </a:rPr>
              <a:t>이루어냅니다</a:t>
            </a:r>
            <a:r>
              <a:rPr lang="en-US" altLang="ko-KR" dirty="0">
                <a:solidFill>
                  <a:srgbClr val="212227"/>
                </a:solidFill>
              </a:rPr>
              <a:t>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34FA026-350F-8CB9-9B35-F134BAA5859F}"/>
              </a:ext>
            </a:extLst>
          </p:cNvPr>
          <p:cNvSpPr txBox="1"/>
          <p:nvPr/>
        </p:nvSpPr>
        <p:spPr>
          <a:xfrm>
            <a:off x="442913" y="4569343"/>
            <a:ext cx="5182904" cy="873637"/>
          </a:xfrm>
          <a:prstGeom prst="rect">
            <a:avLst/>
          </a:prstGeom>
          <a:noFill/>
        </p:spPr>
        <p:txBody>
          <a:bodyPr wrap="square" lIns="144000" rIns="144000" rtlCol="0">
            <a:spAutoFit/>
          </a:bodyPr>
          <a:lstStyle>
            <a:defPPr>
              <a:defRPr lang="ko-KR"/>
            </a:defPPr>
            <a:lvl1pPr>
              <a:defRPr sz="10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algn="ctr">
              <a:lnSpc>
                <a:spcPct val="130000"/>
              </a:lnSpc>
            </a:pPr>
            <a:r>
              <a:rPr lang="ko-KR" altLang="en-US" dirty="0"/>
              <a:t>하지만</a:t>
            </a:r>
            <a:r>
              <a:rPr lang="en-US" altLang="ko-KR" dirty="0"/>
              <a:t>, </a:t>
            </a:r>
            <a:r>
              <a:rPr lang="ko-KR" altLang="en-US" dirty="0"/>
              <a:t>스킬이 최고의 성능을 발휘하기 위해서는 험난한 과정이 필요합니다</a:t>
            </a:r>
            <a:r>
              <a:rPr lang="en-US" altLang="ko-KR" dirty="0"/>
              <a:t>.</a:t>
            </a:r>
          </a:p>
          <a:p>
            <a:pPr algn="ctr">
              <a:lnSpc>
                <a:spcPct val="130000"/>
              </a:lnSpc>
            </a:pPr>
            <a:r>
              <a:rPr lang="ko-KR" altLang="en-US" dirty="0"/>
              <a:t>적과의 일정 거리를 유지해야 하면서</a:t>
            </a:r>
            <a:r>
              <a:rPr lang="en-US" altLang="ko-KR" dirty="0"/>
              <a:t> </a:t>
            </a:r>
            <a:r>
              <a:rPr lang="ko-KR" altLang="en-US" dirty="0"/>
              <a:t>지속적으로 적을 공격하는 등 </a:t>
            </a:r>
            <a:endParaRPr lang="en-US" altLang="ko-KR" dirty="0"/>
          </a:p>
          <a:p>
            <a:pPr algn="ctr">
              <a:lnSpc>
                <a:spcPct val="130000"/>
              </a:lnSpc>
            </a:pPr>
            <a:endParaRPr lang="en-US" altLang="ko-KR" dirty="0"/>
          </a:p>
          <a:p>
            <a:pPr algn="ctr">
              <a:lnSpc>
                <a:spcPct val="130000"/>
              </a:lnSpc>
            </a:pPr>
            <a:r>
              <a:rPr lang="ko-KR" altLang="en-US" dirty="0"/>
              <a:t>자칫 잘못하면 처음부터 다시 진행해야 하거나</a:t>
            </a:r>
            <a:r>
              <a:rPr lang="en-US" altLang="ko-KR" dirty="0"/>
              <a:t>,</a:t>
            </a:r>
            <a:r>
              <a:rPr lang="ko-KR" altLang="en-US" dirty="0"/>
              <a:t> 최고의 성능을 발휘하기 위해 시간이 필요합니다</a:t>
            </a:r>
            <a:r>
              <a:rPr lang="en-US" altLang="ko-KR" dirty="0"/>
              <a:t>.</a:t>
            </a:r>
          </a:p>
        </p:txBody>
      </p:sp>
      <p:pic>
        <p:nvPicPr>
          <p:cNvPr id="13" name="그림 12" descr="포유류, 가상의 캐릭터, 만화 영화, 조각상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36DA0B2-4CC3-0B00-A187-2696930BF9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8144" y="4822935"/>
            <a:ext cx="946120" cy="1261494"/>
          </a:xfrm>
          <a:prstGeom prst="rect">
            <a:avLst/>
          </a:prstGeom>
        </p:spPr>
      </p:pic>
      <p:pic>
        <p:nvPicPr>
          <p:cNvPr id="15" name="그림 14" descr="인간의 얼굴, 사람, 인간의 수염, 콧수염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0D3F568-E781-3D91-4B1F-176036115F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5456" y="4822935"/>
            <a:ext cx="1700050" cy="105241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5E7F4A5-7219-46DB-79D4-3E1663BDAD44}"/>
              </a:ext>
            </a:extLst>
          </p:cNvPr>
          <p:cNvSpPr txBox="1"/>
          <p:nvPr/>
        </p:nvSpPr>
        <p:spPr>
          <a:xfrm>
            <a:off x="442913" y="6943084"/>
            <a:ext cx="5182904" cy="1073692"/>
          </a:xfrm>
          <a:prstGeom prst="rect">
            <a:avLst/>
          </a:prstGeom>
          <a:noFill/>
        </p:spPr>
        <p:txBody>
          <a:bodyPr wrap="square" lIns="144000" rIns="144000" rtlCol="0">
            <a:spAutoFit/>
          </a:bodyPr>
          <a:lstStyle>
            <a:defPPr>
              <a:defRPr lang="ko-KR"/>
            </a:defPPr>
            <a:lvl1pPr>
              <a:defRPr sz="10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algn="ctr">
              <a:lnSpc>
                <a:spcPct val="130000"/>
              </a:lnSpc>
            </a:pPr>
            <a:r>
              <a:rPr lang="ko-KR" altLang="en-US" dirty="0"/>
              <a:t>이 캐릭터를 왜 만들어야 해</a:t>
            </a:r>
            <a:r>
              <a:rPr lang="en-US" altLang="ko-KR" dirty="0"/>
              <a:t>?</a:t>
            </a:r>
          </a:p>
          <a:p>
            <a:pPr algn="ctr">
              <a:lnSpc>
                <a:spcPct val="130000"/>
              </a:lnSpc>
            </a:pPr>
            <a:r>
              <a:rPr lang="ko-KR" altLang="en-US" dirty="0"/>
              <a:t>어떤 재미를 주는 데</a:t>
            </a:r>
            <a:r>
              <a:rPr lang="en-US" altLang="ko-KR" dirty="0"/>
              <a:t>?</a:t>
            </a:r>
          </a:p>
          <a:p>
            <a:pPr algn="ctr">
              <a:lnSpc>
                <a:spcPct val="130000"/>
              </a:lnSpc>
            </a:pPr>
            <a:r>
              <a:rPr lang="ko-KR" altLang="en-US" dirty="0"/>
              <a:t>다른 캐릭터와 차이점은 </a:t>
            </a:r>
            <a:r>
              <a:rPr lang="ko-KR" altLang="en-US" dirty="0" err="1"/>
              <a:t>뭔데</a:t>
            </a:r>
            <a:r>
              <a:rPr lang="en-US" altLang="ko-KR" dirty="0"/>
              <a:t>?</a:t>
            </a:r>
          </a:p>
          <a:p>
            <a:pPr algn="ctr">
              <a:lnSpc>
                <a:spcPct val="130000"/>
              </a:lnSpc>
            </a:pPr>
            <a:r>
              <a:rPr lang="ko-KR" altLang="en-US" dirty="0"/>
              <a:t>등등</a:t>
            </a:r>
            <a:endParaRPr lang="en-US" altLang="ko-KR" dirty="0"/>
          </a:p>
          <a:p>
            <a:pPr algn="ctr">
              <a:lnSpc>
                <a:spcPct val="130000"/>
              </a:lnSpc>
            </a:pPr>
            <a:endParaRPr lang="en-US" altLang="ko-K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A1AA84-822C-9FBF-0CC2-AEB9A07B86BA}"/>
              </a:ext>
            </a:extLst>
          </p:cNvPr>
          <p:cNvSpPr txBox="1"/>
          <p:nvPr/>
        </p:nvSpPr>
        <p:spPr>
          <a:xfrm>
            <a:off x="993838" y="1305904"/>
            <a:ext cx="255600" cy="253916"/>
          </a:xfrm>
          <a:prstGeom prst="rect">
            <a:avLst/>
          </a:prstGeom>
          <a:solidFill>
            <a:srgbClr val="FF0000"/>
          </a:solidFill>
          <a:ln w="6350">
            <a:solidFill>
              <a:srgbClr val="D4CFC5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ko-KR" sz="12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DB06CA7-1F41-E85D-F144-4BE780CEFC48}"/>
              </a:ext>
            </a:extLst>
          </p:cNvPr>
          <p:cNvSpPr txBox="1"/>
          <p:nvPr/>
        </p:nvSpPr>
        <p:spPr>
          <a:xfrm>
            <a:off x="993838" y="4174292"/>
            <a:ext cx="255600" cy="253916"/>
          </a:xfrm>
          <a:prstGeom prst="rect">
            <a:avLst/>
          </a:prstGeom>
          <a:solidFill>
            <a:srgbClr val="212227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ko-KR" sz="11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3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31AFBB5-161F-C3DA-4916-E5FBC0DC4117}"/>
              </a:ext>
            </a:extLst>
          </p:cNvPr>
          <p:cNvSpPr txBox="1"/>
          <p:nvPr/>
        </p:nvSpPr>
        <p:spPr>
          <a:xfrm>
            <a:off x="6807754" y="4161895"/>
            <a:ext cx="2942129" cy="261610"/>
          </a:xfrm>
          <a:prstGeom prst="rect">
            <a:avLst/>
          </a:prstGeom>
          <a:noFill/>
        </p:spPr>
        <p:txBody>
          <a:bodyPr wrap="none" lIns="180000" rIns="0" rtlCol="0">
            <a:spAutoFit/>
          </a:bodyPr>
          <a:lstStyle>
            <a:defPPr>
              <a:defRPr lang="ko-KR"/>
            </a:defPPr>
            <a:lvl1pPr>
              <a:defRPr sz="110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defRPr>
            </a:lvl1pPr>
          </a:lstStyle>
          <a:p>
            <a:r>
              <a:rPr lang="ko-KR" altLang="en-US" dirty="0"/>
              <a:t>익숙함과 함께 강력한 존재라는 느낌이 드는 클래스</a:t>
            </a:r>
            <a:endParaRPr lang="en-US" altLang="ko-KR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F7CE682-8655-E55A-DE56-B321619C3AA4}"/>
              </a:ext>
            </a:extLst>
          </p:cNvPr>
          <p:cNvSpPr txBox="1"/>
          <p:nvPr/>
        </p:nvSpPr>
        <p:spPr>
          <a:xfrm>
            <a:off x="6552154" y="4165742"/>
            <a:ext cx="255600" cy="253916"/>
          </a:xfrm>
          <a:prstGeom prst="rect">
            <a:avLst/>
          </a:prstGeom>
          <a:solidFill>
            <a:srgbClr val="212227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ko-KR" sz="11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4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4499FB4-AAA1-0379-75E4-E4C71FFAFF3E}"/>
              </a:ext>
            </a:extLst>
          </p:cNvPr>
          <p:cNvSpPr txBox="1"/>
          <p:nvPr/>
        </p:nvSpPr>
        <p:spPr>
          <a:xfrm>
            <a:off x="6807754" y="1291909"/>
            <a:ext cx="2526952" cy="261610"/>
          </a:xfrm>
          <a:prstGeom prst="rect">
            <a:avLst/>
          </a:prstGeom>
          <a:noFill/>
        </p:spPr>
        <p:txBody>
          <a:bodyPr wrap="none" lIns="180000" rIns="0" rtlCol="0">
            <a:spAutoFit/>
          </a:bodyPr>
          <a:lstStyle>
            <a:defPPr>
              <a:defRPr lang="ko-KR"/>
            </a:defPPr>
            <a:lvl1pPr>
              <a:defRPr sz="110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defRPr>
            </a:lvl1pPr>
          </a:lstStyle>
          <a:p>
            <a:r>
              <a:rPr lang="ko-KR" altLang="en-US"/>
              <a:t>공격적</a:t>
            </a:r>
            <a:r>
              <a:rPr lang="en-US" altLang="ko-KR" dirty="0"/>
              <a:t>/</a:t>
            </a:r>
            <a:r>
              <a:rPr lang="ko-KR" altLang="en-US" dirty="0"/>
              <a:t>능동적으로 전투를 이어가는 클래스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BAB9B36-9D87-B664-CA04-0C73330A7DFA}"/>
              </a:ext>
            </a:extLst>
          </p:cNvPr>
          <p:cNvSpPr txBox="1"/>
          <p:nvPr/>
        </p:nvSpPr>
        <p:spPr>
          <a:xfrm>
            <a:off x="6552154" y="1706686"/>
            <a:ext cx="4631979" cy="473528"/>
          </a:xfrm>
          <a:prstGeom prst="rect">
            <a:avLst/>
          </a:prstGeom>
          <a:noFill/>
        </p:spPr>
        <p:txBody>
          <a:bodyPr wrap="square" lIns="144000" rIns="144000" rtlCol="0">
            <a:spAutoFit/>
          </a:bodyPr>
          <a:lstStyle>
            <a:defPPr>
              <a:defRPr lang="ko-KR"/>
            </a:defPPr>
            <a:lvl1pPr>
              <a:defRPr sz="10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>
              <a:lnSpc>
                <a:spcPct val="130000"/>
              </a:lnSpc>
            </a:pPr>
            <a:r>
              <a:rPr lang="ko-KR" altLang="en-US" dirty="0"/>
              <a:t>현자는 원리와 법칙을 파악하여 최고의 효율을 찾아내는 컨셉의 클래스입니다</a:t>
            </a:r>
            <a:r>
              <a:rPr lang="en-US" altLang="ko-KR" dirty="0"/>
              <a:t>.</a:t>
            </a:r>
          </a:p>
          <a:p>
            <a:pPr>
              <a:lnSpc>
                <a:spcPct val="130000"/>
              </a:lnSpc>
            </a:pPr>
            <a:r>
              <a:rPr lang="ko-KR" altLang="en-US" dirty="0"/>
              <a:t>따라서</a:t>
            </a:r>
            <a:r>
              <a:rPr lang="en-US" altLang="ko-KR" dirty="0"/>
              <a:t>, </a:t>
            </a:r>
            <a:r>
              <a:rPr lang="ko-KR" altLang="en-US" dirty="0"/>
              <a:t>이들이 사용하는 스킬은 최소한의 움직임으로 최대의 결과를 </a:t>
            </a:r>
            <a:r>
              <a:rPr lang="ko-KR" altLang="en-US" dirty="0" err="1"/>
              <a:t>이루어냅니다</a:t>
            </a:r>
            <a:r>
              <a:rPr lang="en-US" altLang="ko-KR" dirty="0"/>
              <a:t>.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16A63F5-E465-3F38-3DC8-797E4CAC02F5}"/>
              </a:ext>
            </a:extLst>
          </p:cNvPr>
          <p:cNvSpPr txBox="1"/>
          <p:nvPr/>
        </p:nvSpPr>
        <p:spPr>
          <a:xfrm>
            <a:off x="6552154" y="1291909"/>
            <a:ext cx="255600" cy="253916"/>
          </a:xfrm>
          <a:prstGeom prst="rect">
            <a:avLst/>
          </a:prstGeom>
          <a:solidFill>
            <a:srgbClr val="212227"/>
          </a:solidFill>
          <a:ln w="6350">
            <a:solidFill>
              <a:srgbClr val="212227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ko-KR" sz="11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7F8226-ABB8-6931-ECEA-59F9D65DD1B3}"/>
              </a:ext>
            </a:extLst>
          </p:cNvPr>
          <p:cNvSpPr txBox="1"/>
          <p:nvPr/>
        </p:nvSpPr>
        <p:spPr>
          <a:xfrm>
            <a:off x="1291470" y="98563"/>
            <a:ext cx="890803" cy="261610"/>
          </a:xfrm>
          <a:prstGeom prst="rect">
            <a:avLst/>
          </a:prstGeom>
          <a:noFill/>
        </p:spPr>
        <p:txBody>
          <a:bodyPr wrap="none" lIns="144000" rIns="0" rtlCol="0" anchor="b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(2) </a:t>
            </a:r>
            <a:r>
              <a:rPr lang="ko-KR" altLang="en-US" sz="1100" dirty="0">
                <a:solidFill>
                  <a:schemeClr val="bg1">
                    <a:lumMod val="8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기획 의도</a:t>
            </a:r>
            <a:endParaRPr lang="en-US" altLang="ko-KR" sz="1100" dirty="0">
              <a:solidFill>
                <a:schemeClr val="bg1">
                  <a:lumMod val="85000"/>
                </a:schemeClr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995312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01D294-1F8A-0E9D-E7D4-F8F6C525C0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>
            <a:extLst>
              <a:ext uri="{FF2B5EF4-FFF2-40B4-BE49-F238E27FC236}">
                <a16:creationId xmlns:a16="http://schemas.microsoft.com/office/drawing/2014/main" id="{18364F1E-743D-50EA-59C0-BD25244B6644}"/>
              </a:ext>
            </a:extLst>
          </p:cNvPr>
          <p:cNvSpPr/>
          <p:nvPr/>
        </p:nvSpPr>
        <p:spPr>
          <a:xfrm>
            <a:off x="4393898" y="1293613"/>
            <a:ext cx="3404204" cy="4996256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25A541CF-7677-E531-FE39-4DE2AA3C73FA}"/>
              </a:ext>
            </a:extLst>
          </p:cNvPr>
          <p:cNvGrpSpPr/>
          <p:nvPr/>
        </p:nvGrpSpPr>
        <p:grpSpPr>
          <a:xfrm>
            <a:off x="172462" y="2664820"/>
            <a:ext cx="68400" cy="1528360"/>
            <a:chOff x="172462" y="2808076"/>
            <a:chExt cx="68400" cy="1528360"/>
          </a:xfrm>
        </p:grpSpPr>
        <p:sp>
          <p:nvSpPr>
            <p:cNvPr id="38" name="다이아몬드 37">
              <a:extLst>
                <a:ext uri="{FF2B5EF4-FFF2-40B4-BE49-F238E27FC236}">
                  <a16:creationId xmlns:a16="http://schemas.microsoft.com/office/drawing/2014/main" id="{9C228E77-A91B-73B4-F050-250CE82D8959}"/>
                </a:ext>
              </a:extLst>
            </p:cNvPr>
            <p:cNvSpPr/>
            <p:nvPr/>
          </p:nvSpPr>
          <p:spPr>
            <a:xfrm>
              <a:off x="172462" y="2808076"/>
              <a:ext cx="68400" cy="68400"/>
            </a:xfrm>
            <a:prstGeom prst="diamond">
              <a:avLst/>
            </a:prstGeom>
            <a:solidFill>
              <a:srgbClr val="21222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다이아몬드 41">
              <a:extLst>
                <a:ext uri="{FF2B5EF4-FFF2-40B4-BE49-F238E27FC236}">
                  <a16:creationId xmlns:a16="http://schemas.microsoft.com/office/drawing/2014/main" id="{979CD68F-7975-0B3C-62CC-01B6C13E1FF9}"/>
                </a:ext>
              </a:extLst>
            </p:cNvPr>
            <p:cNvSpPr/>
            <p:nvPr/>
          </p:nvSpPr>
          <p:spPr>
            <a:xfrm>
              <a:off x="172462" y="3294729"/>
              <a:ext cx="68400" cy="68400"/>
            </a:xfrm>
            <a:prstGeom prst="diamond">
              <a:avLst/>
            </a:prstGeom>
            <a:solidFill>
              <a:srgbClr val="21222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다이아몬드 39">
              <a:extLst>
                <a:ext uri="{FF2B5EF4-FFF2-40B4-BE49-F238E27FC236}">
                  <a16:creationId xmlns:a16="http://schemas.microsoft.com/office/drawing/2014/main" id="{1C3E8C2C-16B7-44BB-3AC5-A3856C08FD2F}"/>
                </a:ext>
              </a:extLst>
            </p:cNvPr>
            <p:cNvSpPr/>
            <p:nvPr/>
          </p:nvSpPr>
          <p:spPr>
            <a:xfrm>
              <a:off x="172462" y="3781382"/>
              <a:ext cx="68400" cy="68400"/>
            </a:xfrm>
            <a:prstGeom prst="diamond">
              <a:avLst/>
            </a:prstGeom>
            <a:solidFill>
              <a:srgbClr val="21222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다이아몬드 40">
              <a:extLst>
                <a:ext uri="{FF2B5EF4-FFF2-40B4-BE49-F238E27FC236}">
                  <a16:creationId xmlns:a16="http://schemas.microsoft.com/office/drawing/2014/main" id="{538027B0-6C8F-68D7-AD5A-A0E16C1360D4}"/>
                </a:ext>
              </a:extLst>
            </p:cNvPr>
            <p:cNvSpPr/>
            <p:nvPr/>
          </p:nvSpPr>
          <p:spPr>
            <a:xfrm>
              <a:off x="172462" y="4268036"/>
              <a:ext cx="68400" cy="68400"/>
            </a:xfrm>
            <a:prstGeom prst="diamond">
              <a:avLst/>
            </a:prstGeom>
            <a:solidFill>
              <a:srgbClr val="21222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4" name="그림 43" descr="블랙, 상징, 램프, 빛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FB9A146-BB57-F15E-6F21-6677FD2585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59" b="9243"/>
          <a:stretch>
            <a:fillRect/>
          </a:stretch>
        </p:blipFill>
        <p:spPr>
          <a:xfrm>
            <a:off x="109647" y="2550430"/>
            <a:ext cx="228320" cy="293370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B50BC7BB-C9C9-C967-5942-F51B3B9BFD49}"/>
              </a:ext>
            </a:extLst>
          </p:cNvPr>
          <p:cNvSpPr txBox="1"/>
          <p:nvPr/>
        </p:nvSpPr>
        <p:spPr>
          <a:xfrm>
            <a:off x="5005162" y="894618"/>
            <a:ext cx="2181687" cy="253916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/>
            <a:r>
              <a:rPr lang="ko-KR" altLang="en-US" sz="105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숙련도 상승에 따른 성장 체감이 큰 클래스</a:t>
            </a:r>
            <a:endParaRPr lang="en-US" altLang="ko-KR" sz="105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87508D6-C4F0-8302-0648-63CDE572B5CB}"/>
              </a:ext>
            </a:extLst>
          </p:cNvPr>
          <p:cNvSpPr/>
          <p:nvPr/>
        </p:nvSpPr>
        <p:spPr>
          <a:xfrm>
            <a:off x="8344884" y="1293613"/>
            <a:ext cx="3404204" cy="4996256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3749113-F548-B746-893E-CAFED3D4BEFC}"/>
              </a:ext>
            </a:extLst>
          </p:cNvPr>
          <p:cNvSpPr txBox="1"/>
          <p:nvPr/>
        </p:nvSpPr>
        <p:spPr>
          <a:xfrm>
            <a:off x="9429836" y="894618"/>
            <a:ext cx="1234312" cy="253916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/>
            <a:r>
              <a:rPr lang="ko-KR" altLang="en-US" sz="105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마법을 사용하는 클래스</a:t>
            </a:r>
            <a:endParaRPr lang="en-US" altLang="ko-KR" sz="105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879A847-EC67-D362-27CC-81F15EFB3A20}"/>
              </a:ext>
            </a:extLst>
          </p:cNvPr>
          <p:cNvSpPr txBox="1"/>
          <p:nvPr/>
        </p:nvSpPr>
        <p:spPr>
          <a:xfrm>
            <a:off x="8784460" y="2267296"/>
            <a:ext cx="389530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힘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/STR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5C74773-730F-5E5D-1623-D5999C5F6100}"/>
              </a:ext>
            </a:extLst>
          </p:cNvPr>
          <p:cNvSpPr txBox="1"/>
          <p:nvPr/>
        </p:nvSpPr>
        <p:spPr>
          <a:xfrm>
            <a:off x="9720771" y="2267296"/>
            <a:ext cx="503343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민첩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/DEX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9843D94-1E1D-88F9-8B94-2FBF987A799D}"/>
              </a:ext>
            </a:extLst>
          </p:cNvPr>
          <p:cNvSpPr txBox="1"/>
          <p:nvPr/>
        </p:nvSpPr>
        <p:spPr>
          <a:xfrm>
            <a:off x="10787647" y="2267296"/>
            <a:ext cx="466474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지능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/INT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D284213-5A16-9BAA-0144-87826547B68E}"/>
              </a:ext>
            </a:extLst>
          </p:cNvPr>
          <p:cNvSpPr txBox="1"/>
          <p:nvPr/>
        </p:nvSpPr>
        <p:spPr>
          <a:xfrm>
            <a:off x="9059122" y="5374867"/>
            <a:ext cx="2008563" cy="873637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각각의 </a:t>
            </a:r>
            <a:r>
              <a:rPr lang="ko-KR" altLang="en-US" sz="10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스탯으로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대표되는 형태의 클래스</a:t>
            </a:r>
            <a:endParaRPr lang="en-US" altLang="ko-KR" sz="10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171450" indent="-17145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전사 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 </a:t>
            </a:r>
            <a:r>
              <a:rPr lang="ko-KR" altLang="en-US" sz="10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버서커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/ </a:t>
            </a:r>
            <a:r>
              <a:rPr lang="ko-KR" altLang="en-US" sz="10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팔라딘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/ </a:t>
            </a:r>
            <a:r>
              <a:rPr lang="ko-KR" altLang="en-US" sz="10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소드맨</a:t>
            </a:r>
            <a:endParaRPr lang="en-US" altLang="ko-KR" sz="10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171450" indent="-17145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암살자  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 </a:t>
            </a:r>
            <a:r>
              <a:rPr lang="ko-KR" altLang="en-US" sz="10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어쌔신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/ </a:t>
            </a:r>
            <a:r>
              <a:rPr lang="ko-KR" altLang="en-US" sz="10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레인저</a:t>
            </a:r>
            <a:endParaRPr lang="en-US" altLang="ko-KR" sz="10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171450" indent="-17145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마법사 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 </a:t>
            </a:r>
            <a:r>
              <a:rPr lang="ko-KR" altLang="en-US" sz="10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소서러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/ </a:t>
            </a:r>
            <a:r>
              <a:rPr lang="ko-KR" altLang="en-US" sz="10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현자</a:t>
            </a:r>
            <a:endParaRPr lang="en-US" altLang="ko-KR" sz="1000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33DBEB6D-73AF-B843-DA0D-9E9066F573D0}"/>
              </a:ext>
            </a:extLst>
          </p:cNvPr>
          <p:cNvSpPr/>
          <p:nvPr/>
        </p:nvSpPr>
        <p:spPr>
          <a:xfrm>
            <a:off x="442913" y="1293613"/>
            <a:ext cx="3404204" cy="4996256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72C240C-16A6-3033-00F6-E5DF9B421923}"/>
              </a:ext>
            </a:extLst>
          </p:cNvPr>
          <p:cNvSpPr txBox="1"/>
          <p:nvPr/>
        </p:nvSpPr>
        <p:spPr>
          <a:xfrm>
            <a:off x="442913" y="5009333"/>
            <a:ext cx="3405600" cy="1073692"/>
          </a:xfrm>
          <a:prstGeom prst="rect">
            <a:avLst/>
          </a:prstGeom>
          <a:noFill/>
        </p:spPr>
        <p:txBody>
          <a:bodyPr wrap="square" lIns="144000" rIns="144000" rtlCol="0">
            <a:spAutoFit/>
          </a:bodyPr>
          <a:lstStyle>
            <a:defPPr>
              <a:defRPr lang="ko-KR"/>
            </a:defPPr>
            <a:lvl1pPr>
              <a:defRPr sz="10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>
              <a:lnSpc>
                <a:spcPct val="130000"/>
              </a:lnSpc>
            </a:pPr>
            <a:r>
              <a:rPr lang="ko-KR" altLang="en-US" dirty="0"/>
              <a:t>게임의 세계관에 어울리는 컨셉을 찾다가</a:t>
            </a:r>
            <a:r>
              <a:rPr lang="en-US" altLang="ko-KR" dirty="0"/>
              <a:t>, </a:t>
            </a:r>
            <a:r>
              <a:rPr lang="ko-KR" altLang="en-US" dirty="0" err="1"/>
              <a:t>크로노오디세이의</a:t>
            </a:r>
            <a:r>
              <a:rPr lang="ko-KR" altLang="en-US" dirty="0"/>
              <a:t> 중요한 요소인 </a:t>
            </a:r>
            <a:r>
              <a:rPr lang="en-US" altLang="ko-KR" dirty="0"/>
              <a:t>‘</a:t>
            </a:r>
            <a:r>
              <a:rPr lang="ko-KR" altLang="en-US" dirty="0" err="1"/>
              <a:t>크로노텍트</a:t>
            </a:r>
            <a:r>
              <a:rPr lang="en-US" altLang="ko-KR" dirty="0"/>
              <a:t>’</a:t>
            </a:r>
            <a:r>
              <a:rPr lang="ko-KR" altLang="en-US" dirty="0"/>
              <a:t>의 시계 모양에서</a:t>
            </a:r>
            <a:r>
              <a:rPr lang="en-US" altLang="ko-KR" dirty="0"/>
              <a:t> </a:t>
            </a:r>
            <a:r>
              <a:rPr lang="ko-KR" altLang="en-US" dirty="0" err="1"/>
              <a:t>성반</a:t>
            </a:r>
            <a:r>
              <a:rPr lang="en-US" altLang="ko-KR" dirty="0"/>
              <a:t>, </a:t>
            </a:r>
            <a:r>
              <a:rPr lang="ko-KR" altLang="en-US" dirty="0"/>
              <a:t>나침반의 형태가 떠올랐습니다</a:t>
            </a:r>
            <a:r>
              <a:rPr lang="en-US" altLang="ko-KR" dirty="0"/>
              <a:t>. </a:t>
            </a:r>
            <a:r>
              <a:rPr lang="ko-KR" altLang="en-US" dirty="0"/>
              <a:t>공개된 정보 안에서 클래스의 컨셉을 결정할 수 있는 중요한 요소 </a:t>
            </a:r>
            <a:endParaRPr lang="en-US" altLang="ko-KR" dirty="0"/>
          </a:p>
          <a:p>
            <a:pPr>
              <a:lnSpc>
                <a:spcPct val="130000"/>
              </a:lnSpc>
            </a:pPr>
            <a:endParaRPr lang="en-US" altLang="ko-KR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561BEBA-DF26-B1A4-446B-CC759A154606}"/>
              </a:ext>
            </a:extLst>
          </p:cNvPr>
          <p:cNvSpPr txBox="1"/>
          <p:nvPr/>
        </p:nvSpPr>
        <p:spPr>
          <a:xfrm>
            <a:off x="985242" y="894618"/>
            <a:ext cx="2319546" cy="253916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/>
            <a:r>
              <a:rPr lang="ko-KR" altLang="en-US" sz="1050" dirty="0" err="1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크로노오디세이의</a:t>
            </a:r>
            <a:r>
              <a:rPr lang="ko-KR" altLang="en-US" sz="105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세계관에 어울리는 클래스</a:t>
            </a:r>
            <a:endParaRPr lang="en-US" altLang="ko-KR" sz="105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51BF6DA-D7D7-6EE4-5D9F-CA16B9CCAA6F}"/>
              </a:ext>
            </a:extLst>
          </p:cNvPr>
          <p:cNvSpPr txBox="1"/>
          <p:nvPr/>
        </p:nvSpPr>
        <p:spPr>
          <a:xfrm>
            <a:off x="8344883" y="4524600"/>
            <a:ext cx="3405600" cy="873637"/>
          </a:xfrm>
          <a:prstGeom prst="rect">
            <a:avLst/>
          </a:prstGeom>
          <a:noFill/>
        </p:spPr>
        <p:txBody>
          <a:bodyPr wrap="square" lIns="144000" rIns="144000" rtlCol="0">
            <a:spAutoFit/>
          </a:bodyPr>
          <a:lstStyle>
            <a:defPPr>
              <a:defRPr lang="ko-KR"/>
            </a:defPPr>
            <a:lvl1pPr>
              <a:defRPr sz="10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>
              <a:lnSpc>
                <a:spcPct val="130000"/>
              </a:lnSpc>
            </a:pPr>
            <a:r>
              <a:rPr lang="en-US" altLang="ko-KR" dirty="0"/>
              <a:t>CBT </a:t>
            </a:r>
            <a:r>
              <a:rPr lang="ko-KR" altLang="en-US" dirty="0"/>
              <a:t>에서 공개된 클래스는 총 </a:t>
            </a:r>
            <a:r>
              <a:rPr lang="en-US" altLang="ko-KR" dirty="0"/>
              <a:t>6</a:t>
            </a:r>
            <a:r>
              <a:rPr lang="ko-KR" altLang="en-US" dirty="0"/>
              <a:t>가지로 전사 컨셉</a:t>
            </a:r>
            <a:r>
              <a:rPr lang="en-US" altLang="ko-KR" dirty="0"/>
              <a:t>(</a:t>
            </a:r>
            <a:r>
              <a:rPr lang="ko-KR" altLang="en-US" dirty="0" err="1"/>
              <a:t>버서커</a:t>
            </a:r>
            <a:r>
              <a:rPr lang="en-US" altLang="ko-KR" dirty="0"/>
              <a:t>/</a:t>
            </a:r>
            <a:r>
              <a:rPr lang="ko-KR" altLang="en-US" dirty="0" err="1"/>
              <a:t>팔라딘</a:t>
            </a:r>
            <a:r>
              <a:rPr lang="en-US" altLang="ko-KR" dirty="0"/>
              <a:t>/</a:t>
            </a:r>
            <a:r>
              <a:rPr lang="ko-KR" altLang="en-US" dirty="0" err="1"/>
              <a:t>소드맨</a:t>
            </a:r>
            <a:r>
              <a:rPr lang="en-US" altLang="ko-KR" dirty="0"/>
              <a:t>), </a:t>
            </a:r>
            <a:r>
              <a:rPr lang="ko-KR" altLang="en-US" dirty="0"/>
              <a:t>암살자 컨셉</a:t>
            </a:r>
            <a:r>
              <a:rPr lang="en-US" altLang="ko-KR" dirty="0"/>
              <a:t>(</a:t>
            </a:r>
            <a:r>
              <a:rPr lang="ko-KR" altLang="en-US" dirty="0" err="1"/>
              <a:t>어쌔신</a:t>
            </a:r>
            <a:r>
              <a:rPr lang="en-US" altLang="ko-KR" dirty="0"/>
              <a:t>/</a:t>
            </a:r>
            <a:r>
              <a:rPr lang="ko-KR" altLang="en-US" dirty="0" err="1"/>
              <a:t>레인저</a:t>
            </a:r>
            <a:r>
              <a:rPr lang="en-US" altLang="ko-KR" dirty="0"/>
              <a:t>), </a:t>
            </a:r>
            <a:r>
              <a:rPr lang="ko-KR" altLang="en-US" dirty="0"/>
              <a:t>마법 컨셉</a:t>
            </a:r>
            <a:r>
              <a:rPr lang="en-US" altLang="ko-KR" dirty="0"/>
              <a:t>(</a:t>
            </a:r>
            <a:r>
              <a:rPr lang="ko-KR" altLang="en-US" dirty="0" err="1"/>
              <a:t>소서러</a:t>
            </a:r>
            <a:r>
              <a:rPr lang="en-US" altLang="ko-KR" dirty="0"/>
              <a:t>)</a:t>
            </a:r>
            <a:r>
              <a:rPr lang="ko-KR" altLang="en-US" dirty="0"/>
              <a:t>입니다</a:t>
            </a:r>
            <a:r>
              <a:rPr lang="en-US" altLang="ko-KR" dirty="0"/>
              <a:t>. </a:t>
            </a:r>
            <a:r>
              <a:rPr lang="ko-KR" altLang="en-US" dirty="0"/>
              <a:t>이 중 마법 컨셉의 캐릭터의 추가로 클래스간 균형을 맞출 수 있을 것 같아서</a:t>
            </a:r>
            <a:endParaRPr lang="en-US" altLang="ko-KR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8DF1E9E2-4014-9F15-061A-89120FE521B0}"/>
              </a:ext>
            </a:extLst>
          </p:cNvPr>
          <p:cNvSpPr txBox="1"/>
          <p:nvPr/>
        </p:nvSpPr>
        <p:spPr>
          <a:xfrm>
            <a:off x="4393897" y="4524600"/>
            <a:ext cx="3404203" cy="873637"/>
          </a:xfrm>
          <a:prstGeom prst="rect">
            <a:avLst/>
          </a:prstGeom>
          <a:noFill/>
        </p:spPr>
        <p:txBody>
          <a:bodyPr wrap="square" lIns="144000" rIns="14400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CBT 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공개된 클래스는 총 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6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가지로 전사 컨셉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</a:t>
            </a:r>
            <a:r>
              <a:rPr lang="ko-KR" altLang="en-US" sz="10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버서커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/</a:t>
            </a:r>
            <a:r>
              <a:rPr lang="ko-KR" altLang="en-US" sz="10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팔라딘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/</a:t>
            </a:r>
            <a:r>
              <a:rPr lang="ko-KR" altLang="en-US" sz="10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소드맨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), 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암살자 컨셉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</a:t>
            </a:r>
            <a:r>
              <a:rPr lang="ko-KR" altLang="en-US" sz="10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어쌔신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/</a:t>
            </a:r>
            <a:r>
              <a:rPr lang="ko-KR" altLang="en-US" sz="10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레인저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), 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마법 컨셉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</a:t>
            </a:r>
            <a:r>
              <a:rPr lang="ko-KR" altLang="en-US" sz="10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소서러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입니다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이 중 마법 컨셉의 캐릭터의 추가로 클래스간 균형을 맞출 수 있을 것 같아서</a:t>
            </a:r>
            <a:endParaRPr lang="en-US" altLang="ko-KR" sz="10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61" name="그림 60" descr="금속, 황동, 시계, 청동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3E2861D0-E6E1-5ABB-AFD3-0296CFC82B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705"/>
          <a:stretch>
            <a:fillRect/>
          </a:stretch>
        </p:blipFill>
        <p:spPr>
          <a:xfrm>
            <a:off x="1816320" y="1683194"/>
            <a:ext cx="1886716" cy="2100051"/>
          </a:xfrm>
          <a:prstGeom prst="rect">
            <a:avLst/>
          </a:prstGeom>
        </p:spPr>
      </p:pic>
      <p:sp>
        <p:nvSpPr>
          <p:cNvPr id="62" name="화살표: 오른쪽 61">
            <a:extLst>
              <a:ext uri="{FF2B5EF4-FFF2-40B4-BE49-F238E27FC236}">
                <a16:creationId xmlns:a16="http://schemas.microsoft.com/office/drawing/2014/main" id="{3A4A0CD0-2B82-5232-CC55-1B32200858BF}"/>
              </a:ext>
            </a:extLst>
          </p:cNvPr>
          <p:cNvSpPr/>
          <p:nvPr/>
        </p:nvSpPr>
        <p:spPr>
          <a:xfrm rot="1117880">
            <a:off x="1540511" y="2440587"/>
            <a:ext cx="299207" cy="158427"/>
          </a:xfrm>
          <a:prstGeom prst="rightArrow">
            <a:avLst/>
          </a:prstGeom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4" name="그림 63" descr="시계, 병, 정물 사진, 손목시계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31E3418E-621B-46A3-A771-FE9F03D479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740" y="1574886"/>
            <a:ext cx="845135" cy="1122229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3DBF89BF-A358-9794-195A-BE53CD6D5624}"/>
              </a:ext>
            </a:extLst>
          </p:cNvPr>
          <p:cNvSpPr txBox="1"/>
          <p:nvPr/>
        </p:nvSpPr>
        <p:spPr>
          <a:xfrm>
            <a:off x="2075195" y="3855868"/>
            <a:ext cx="1368965" cy="1449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10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>
              <a:lnSpc>
                <a:spcPct val="130000"/>
              </a:lnSpc>
            </a:pPr>
            <a:r>
              <a:rPr lang="ko-KR" altLang="en-US" sz="8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성반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(Astrolabe) : 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천문 관측 도구</a:t>
            </a:r>
            <a:endParaRPr lang="en-US" altLang="ko-KR" sz="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94CF6D-C13B-22F7-52A3-5EB971A6929E}"/>
              </a:ext>
            </a:extLst>
          </p:cNvPr>
          <p:cNvSpPr txBox="1"/>
          <p:nvPr/>
        </p:nvSpPr>
        <p:spPr>
          <a:xfrm>
            <a:off x="442913" y="500066"/>
            <a:ext cx="2173672" cy="253916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5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기획의도를 바탕으로 캐릭터 컨셉 설계</a:t>
            </a:r>
            <a:endParaRPr lang="en-US" altLang="ko-KR" sz="105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0406F8DB-0F05-9D25-82BE-A849388EBB6C}"/>
              </a:ext>
            </a:extLst>
          </p:cNvPr>
          <p:cNvGrpSpPr/>
          <p:nvPr/>
        </p:nvGrpSpPr>
        <p:grpSpPr>
          <a:xfrm>
            <a:off x="0" y="0"/>
            <a:ext cx="12192000" cy="443346"/>
            <a:chOff x="0" y="0"/>
            <a:chExt cx="12192000" cy="443346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3A18AE0A-18A4-86AA-9693-68150D0A8233}"/>
                </a:ext>
              </a:extLst>
            </p:cNvPr>
            <p:cNvGrpSpPr/>
            <p:nvPr/>
          </p:nvGrpSpPr>
          <p:grpSpPr>
            <a:xfrm>
              <a:off x="0" y="0"/>
              <a:ext cx="12192000" cy="443346"/>
              <a:chOff x="0" y="0"/>
              <a:chExt cx="12192000" cy="443346"/>
            </a:xfrm>
          </p:grpSpPr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3A476256-51B3-46A3-53AF-6C72C12054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0"/>
                <a:ext cx="12192000" cy="443346"/>
              </a:xfrm>
              <a:prstGeom prst="rect">
                <a:avLst/>
              </a:prstGeom>
            </p:spPr>
          </p:pic>
          <p:grpSp>
            <p:nvGrpSpPr>
              <p:cNvPr id="21" name="그룹 20">
                <a:extLst>
                  <a:ext uri="{FF2B5EF4-FFF2-40B4-BE49-F238E27FC236}">
                    <a16:creationId xmlns:a16="http://schemas.microsoft.com/office/drawing/2014/main" id="{D31CEA63-3CA1-EA17-72DA-8EBB15FBA39D}"/>
                  </a:ext>
                </a:extLst>
              </p:cNvPr>
              <p:cNvGrpSpPr/>
              <p:nvPr/>
            </p:nvGrpSpPr>
            <p:grpSpPr>
              <a:xfrm>
                <a:off x="442913" y="83174"/>
                <a:ext cx="1718521" cy="276999"/>
                <a:chOff x="442913" y="83174"/>
                <a:chExt cx="1718521" cy="276999"/>
              </a:xfrm>
            </p:grpSpPr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44730F50-C78A-D149-C620-9F8A8159C4F7}"/>
                    </a:ext>
                  </a:extLst>
                </p:cNvPr>
                <p:cNvSpPr txBox="1"/>
                <p:nvPr/>
              </p:nvSpPr>
              <p:spPr>
                <a:xfrm>
                  <a:off x="1291470" y="98563"/>
                  <a:ext cx="869964" cy="261610"/>
                </a:xfrm>
                <a:prstGeom prst="rect">
                  <a:avLst/>
                </a:prstGeom>
                <a:noFill/>
              </p:spPr>
              <p:txBody>
                <a:bodyPr wrap="none" lIns="144000" rIns="0" rtlCol="0" anchor="b">
                  <a:spAutoFit/>
                </a:bodyPr>
                <a:lstStyle/>
                <a:p>
                  <a:r>
                    <a:rPr lang="en-US" altLang="ko-KR" sz="1100" dirty="0">
                      <a:solidFill>
                        <a:schemeClr val="bg1">
                          <a:lumMod val="85000"/>
                        </a:schemeClr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(1) </a:t>
                  </a:r>
                  <a:r>
                    <a:rPr lang="ko-KR" altLang="en-US" sz="1100" dirty="0">
                      <a:solidFill>
                        <a:schemeClr val="bg1">
                          <a:lumMod val="85000"/>
                        </a:schemeClr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기획 의도</a:t>
                  </a:r>
                  <a:endParaRPr lang="en-US" altLang="ko-KR" sz="1100" dirty="0">
                    <a:solidFill>
                      <a:schemeClr val="bg1">
                        <a:lumMod val="85000"/>
                      </a:schemeClr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  <p:grpSp>
              <p:nvGrpSpPr>
                <p:cNvPr id="18" name="그룹 17">
                  <a:extLst>
                    <a:ext uri="{FF2B5EF4-FFF2-40B4-BE49-F238E27FC236}">
                      <a16:creationId xmlns:a16="http://schemas.microsoft.com/office/drawing/2014/main" id="{B2C177BB-2C9E-F439-E432-9E1EC0A835E2}"/>
                    </a:ext>
                  </a:extLst>
                </p:cNvPr>
                <p:cNvGrpSpPr/>
                <p:nvPr/>
              </p:nvGrpSpPr>
              <p:grpSpPr>
                <a:xfrm>
                  <a:off x="442913" y="83174"/>
                  <a:ext cx="848557" cy="276999"/>
                  <a:chOff x="442913" y="83174"/>
                  <a:chExt cx="848557" cy="276999"/>
                </a:xfrm>
              </p:grpSpPr>
              <p:sp>
                <p:nvSpPr>
                  <p:cNvPr id="2" name="TextBox 1">
                    <a:extLst>
                      <a:ext uri="{FF2B5EF4-FFF2-40B4-BE49-F238E27FC236}">
                        <a16:creationId xmlns:a16="http://schemas.microsoft.com/office/drawing/2014/main" id="{F41DE954-D5A4-A2AC-4452-FA0AFA8B08E7}"/>
                      </a:ext>
                    </a:extLst>
                  </p:cNvPr>
                  <p:cNvSpPr txBox="1"/>
                  <p:nvPr/>
                </p:nvSpPr>
                <p:spPr>
                  <a:xfrm>
                    <a:off x="442913" y="83174"/>
                    <a:ext cx="335028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>
                    <a:defPPr>
                      <a:defRPr lang="ko-KR"/>
                    </a:defPPr>
                    <a:lvl1pPr>
                      <a:defRPr sz="1400"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defRPr>
                    </a:lvl1pPr>
                  </a:lstStyle>
                  <a:p>
                    <a:r>
                      <a:rPr lang="en-US" altLang="ko-KR" sz="1800" dirty="0">
                        <a:solidFill>
                          <a:schemeClr val="bg1"/>
                        </a:solidFill>
                        <a:latin typeface="Pretendard ExtraBold" panose="02000903000000020004" pitchFamily="2" charset="-127"/>
                        <a:ea typeface="Pretendard ExtraBold" panose="02000903000000020004" pitchFamily="2" charset="-127"/>
                        <a:cs typeface="Pretendard ExtraBold" panose="02000903000000020004" pitchFamily="2" charset="-127"/>
                      </a:rPr>
                      <a:t>01.</a:t>
                    </a:r>
                  </a:p>
                </p:txBody>
              </p:sp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BA8B7CC1-15B7-7693-7D1A-D5299452CEAF}"/>
                      </a:ext>
                    </a:extLst>
                  </p:cNvPr>
                  <p:cNvSpPr txBox="1"/>
                  <p:nvPr/>
                </p:nvSpPr>
                <p:spPr>
                  <a:xfrm>
                    <a:off x="821222" y="83174"/>
                    <a:ext cx="470248" cy="276999"/>
                  </a:xfrm>
                  <a:prstGeom prst="rect">
                    <a:avLst/>
                  </a:prstGeom>
                  <a:noFill/>
                </p:spPr>
                <p:txBody>
                  <a:bodyPr wrap="none" lIns="72000" tIns="0" rIns="0" bIns="0" rtlCol="0">
                    <a:spAutoFit/>
                  </a:bodyPr>
                  <a:lstStyle>
                    <a:defPPr>
                      <a:defRPr lang="ko-KR"/>
                    </a:defPPr>
                    <a:lvl1pPr>
                      <a:defRPr sz="1400"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defRPr>
                    </a:lvl1pPr>
                  </a:lstStyle>
                  <a:p>
                    <a:r>
                      <a:rPr lang="ko-KR" altLang="en-US" sz="1800" dirty="0">
                        <a:solidFill>
                          <a:schemeClr val="bg1"/>
                        </a:solidFill>
                      </a:rPr>
                      <a:t>개요</a:t>
                    </a:r>
                    <a:endParaRPr lang="en-US" altLang="ko-KR" sz="1800" dirty="0">
                      <a:solidFill>
                        <a:schemeClr val="bg1"/>
                      </a:solidFill>
                    </a:endParaRPr>
                  </a:p>
                </p:txBody>
              </p:sp>
            </p:grpSp>
          </p:grp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8CDA099-FA36-F29E-91C2-676AA03ADEE8}"/>
                </a:ext>
              </a:extLst>
            </p:cNvPr>
            <p:cNvSpPr txBox="1"/>
            <p:nvPr/>
          </p:nvSpPr>
          <p:spPr>
            <a:xfrm>
              <a:off x="9814264" y="237062"/>
              <a:ext cx="1934824" cy="12311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US" altLang="ko-KR" sz="800" dirty="0">
                  <a:solidFill>
                    <a:schemeClr val="bg1">
                      <a:lumMod val="85000"/>
                    </a:schemeClr>
                  </a:solidFill>
                  <a:effectLst>
                    <a:glow rad="203200">
                      <a:schemeClr val="tx1">
                        <a:alpha val="74000"/>
                      </a:schemeClr>
                    </a:glow>
                  </a:effectLst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[Chrono Odyssey] </a:t>
              </a:r>
              <a:r>
                <a:rPr lang="ko-KR" altLang="en-US" sz="800" dirty="0">
                  <a:solidFill>
                    <a:schemeClr val="bg1">
                      <a:lumMod val="85000"/>
                    </a:schemeClr>
                  </a:solidFill>
                  <a:effectLst>
                    <a:glow rad="203200">
                      <a:schemeClr val="tx1">
                        <a:alpha val="74000"/>
                      </a:schemeClr>
                    </a:glow>
                  </a:effectLst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캐릭터 전투 기획 사전 과제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057518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1BF9F4-F73B-ADFC-B240-9E28367A0B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그룹 45">
            <a:extLst>
              <a:ext uri="{FF2B5EF4-FFF2-40B4-BE49-F238E27FC236}">
                <a16:creationId xmlns:a16="http://schemas.microsoft.com/office/drawing/2014/main" id="{66B4020E-92D9-8CD0-7DA9-9F3E568B3BE4}"/>
              </a:ext>
            </a:extLst>
          </p:cNvPr>
          <p:cNvGrpSpPr/>
          <p:nvPr/>
        </p:nvGrpSpPr>
        <p:grpSpPr>
          <a:xfrm>
            <a:off x="172462" y="2664820"/>
            <a:ext cx="68400" cy="1528360"/>
            <a:chOff x="172462" y="2808076"/>
            <a:chExt cx="68400" cy="1528360"/>
          </a:xfrm>
        </p:grpSpPr>
        <p:sp>
          <p:nvSpPr>
            <p:cNvPr id="38" name="다이아몬드 37">
              <a:extLst>
                <a:ext uri="{FF2B5EF4-FFF2-40B4-BE49-F238E27FC236}">
                  <a16:creationId xmlns:a16="http://schemas.microsoft.com/office/drawing/2014/main" id="{D43B0279-BFA4-284E-F8D9-A005BAD39EBF}"/>
                </a:ext>
              </a:extLst>
            </p:cNvPr>
            <p:cNvSpPr/>
            <p:nvPr/>
          </p:nvSpPr>
          <p:spPr>
            <a:xfrm>
              <a:off x="172462" y="2808076"/>
              <a:ext cx="68400" cy="68400"/>
            </a:xfrm>
            <a:prstGeom prst="diamond">
              <a:avLst/>
            </a:prstGeom>
            <a:solidFill>
              <a:srgbClr val="21222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다이아몬드 41">
              <a:extLst>
                <a:ext uri="{FF2B5EF4-FFF2-40B4-BE49-F238E27FC236}">
                  <a16:creationId xmlns:a16="http://schemas.microsoft.com/office/drawing/2014/main" id="{6A7DA656-9EA7-B77C-9FCA-B373A13C3B9E}"/>
                </a:ext>
              </a:extLst>
            </p:cNvPr>
            <p:cNvSpPr/>
            <p:nvPr/>
          </p:nvSpPr>
          <p:spPr>
            <a:xfrm>
              <a:off x="172462" y="3294729"/>
              <a:ext cx="68400" cy="68400"/>
            </a:xfrm>
            <a:prstGeom prst="diamond">
              <a:avLst/>
            </a:prstGeom>
            <a:solidFill>
              <a:srgbClr val="21222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다이아몬드 39">
              <a:extLst>
                <a:ext uri="{FF2B5EF4-FFF2-40B4-BE49-F238E27FC236}">
                  <a16:creationId xmlns:a16="http://schemas.microsoft.com/office/drawing/2014/main" id="{FAD5B6F3-F751-410C-D602-1347A0FEB9AF}"/>
                </a:ext>
              </a:extLst>
            </p:cNvPr>
            <p:cNvSpPr/>
            <p:nvPr/>
          </p:nvSpPr>
          <p:spPr>
            <a:xfrm>
              <a:off x="172462" y="3781382"/>
              <a:ext cx="68400" cy="68400"/>
            </a:xfrm>
            <a:prstGeom prst="diamond">
              <a:avLst/>
            </a:prstGeom>
            <a:solidFill>
              <a:srgbClr val="21222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다이아몬드 40">
              <a:extLst>
                <a:ext uri="{FF2B5EF4-FFF2-40B4-BE49-F238E27FC236}">
                  <a16:creationId xmlns:a16="http://schemas.microsoft.com/office/drawing/2014/main" id="{731EC1AF-6294-5EF5-6E2D-EF25DAC86A86}"/>
                </a:ext>
              </a:extLst>
            </p:cNvPr>
            <p:cNvSpPr/>
            <p:nvPr/>
          </p:nvSpPr>
          <p:spPr>
            <a:xfrm>
              <a:off x="172462" y="4268036"/>
              <a:ext cx="68400" cy="68400"/>
            </a:xfrm>
            <a:prstGeom prst="diamond">
              <a:avLst/>
            </a:prstGeom>
            <a:solidFill>
              <a:srgbClr val="21222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4" name="그림 43" descr="블랙, 상징, 램프, 빛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14E8799-B5C5-4C9F-90B3-5F73C5439D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59" b="9243"/>
          <a:stretch>
            <a:fillRect/>
          </a:stretch>
        </p:blipFill>
        <p:spPr>
          <a:xfrm>
            <a:off x="109647" y="2550430"/>
            <a:ext cx="228320" cy="29337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928D852-DB9B-C934-E87D-EF2C5FC934F0}"/>
              </a:ext>
            </a:extLst>
          </p:cNvPr>
          <p:cNvSpPr/>
          <p:nvPr/>
        </p:nvSpPr>
        <p:spPr>
          <a:xfrm>
            <a:off x="442913" y="4067198"/>
            <a:ext cx="5182904" cy="2530452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1FC627C-F770-F517-4569-2F10FF4C0FE2}"/>
              </a:ext>
            </a:extLst>
          </p:cNvPr>
          <p:cNvSpPr/>
          <p:nvPr/>
        </p:nvSpPr>
        <p:spPr>
          <a:xfrm>
            <a:off x="6541420" y="4067198"/>
            <a:ext cx="5182904" cy="2530452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5212279-BAB5-10ED-67FD-983EF9982C47}"/>
              </a:ext>
            </a:extLst>
          </p:cNvPr>
          <p:cNvSpPr txBox="1"/>
          <p:nvPr/>
        </p:nvSpPr>
        <p:spPr>
          <a:xfrm>
            <a:off x="1943522" y="4206757"/>
            <a:ext cx="2181687" cy="253916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/>
            <a:r>
              <a:rPr lang="ko-KR" altLang="en-US" sz="105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숙련도 상승에 따른 성장 체감이 큰 클래스</a:t>
            </a:r>
            <a:endParaRPr lang="en-US" altLang="ko-KR" sz="105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9198E24-8DE1-3163-EDD2-0FE1494ED4AB}"/>
              </a:ext>
            </a:extLst>
          </p:cNvPr>
          <p:cNvSpPr txBox="1"/>
          <p:nvPr/>
        </p:nvSpPr>
        <p:spPr>
          <a:xfrm>
            <a:off x="7761912" y="4206757"/>
            <a:ext cx="2250616" cy="253916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/>
            <a:r>
              <a:rPr lang="ko-KR" altLang="en-US" sz="105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공격적</a:t>
            </a:r>
            <a:r>
              <a:rPr lang="en-US" altLang="ko-KR" sz="105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/</a:t>
            </a:r>
            <a:r>
              <a:rPr lang="ko-KR" altLang="en-US" sz="105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능동적으로 전투를 이어가는 클래스</a:t>
            </a:r>
            <a:endParaRPr lang="en-US" altLang="ko-KR" sz="105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69A1330F-EB9D-D185-D832-C70140A743AD}"/>
              </a:ext>
            </a:extLst>
          </p:cNvPr>
          <p:cNvGrpSpPr/>
          <p:nvPr/>
        </p:nvGrpSpPr>
        <p:grpSpPr>
          <a:xfrm>
            <a:off x="0" y="0"/>
            <a:ext cx="12192000" cy="443346"/>
            <a:chOff x="0" y="0"/>
            <a:chExt cx="12192000" cy="443346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7B07016C-AB65-D0E7-081E-A80B293BAC79}"/>
                </a:ext>
              </a:extLst>
            </p:cNvPr>
            <p:cNvGrpSpPr/>
            <p:nvPr/>
          </p:nvGrpSpPr>
          <p:grpSpPr>
            <a:xfrm>
              <a:off x="0" y="0"/>
              <a:ext cx="12192000" cy="443346"/>
              <a:chOff x="0" y="0"/>
              <a:chExt cx="12192000" cy="443346"/>
            </a:xfrm>
          </p:grpSpPr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F2D38134-037F-014E-E318-D83EBB949C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0"/>
                <a:ext cx="12192000" cy="443346"/>
              </a:xfrm>
              <a:prstGeom prst="rect">
                <a:avLst/>
              </a:prstGeom>
            </p:spPr>
          </p:pic>
          <p:grpSp>
            <p:nvGrpSpPr>
              <p:cNvPr id="21" name="그룹 20">
                <a:extLst>
                  <a:ext uri="{FF2B5EF4-FFF2-40B4-BE49-F238E27FC236}">
                    <a16:creationId xmlns:a16="http://schemas.microsoft.com/office/drawing/2014/main" id="{43AA74FF-00EA-C354-C83F-0E438E3763A2}"/>
                  </a:ext>
                </a:extLst>
              </p:cNvPr>
              <p:cNvGrpSpPr/>
              <p:nvPr/>
            </p:nvGrpSpPr>
            <p:grpSpPr>
              <a:xfrm>
                <a:off x="442913" y="83174"/>
                <a:ext cx="1718521" cy="276999"/>
                <a:chOff x="442913" y="83174"/>
                <a:chExt cx="1718521" cy="276999"/>
              </a:xfrm>
            </p:grpSpPr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2CDEDD19-76B9-76B8-0C60-B95443BA71FD}"/>
                    </a:ext>
                  </a:extLst>
                </p:cNvPr>
                <p:cNvSpPr txBox="1"/>
                <p:nvPr/>
              </p:nvSpPr>
              <p:spPr>
                <a:xfrm>
                  <a:off x="1291470" y="98563"/>
                  <a:ext cx="869964" cy="261610"/>
                </a:xfrm>
                <a:prstGeom prst="rect">
                  <a:avLst/>
                </a:prstGeom>
                <a:noFill/>
              </p:spPr>
              <p:txBody>
                <a:bodyPr wrap="none" lIns="144000" rIns="0" rtlCol="0" anchor="b">
                  <a:spAutoFit/>
                </a:bodyPr>
                <a:lstStyle/>
                <a:p>
                  <a:r>
                    <a:rPr lang="en-US" altLang="ko-KR" sz="1100" dirty="0">
                      <a:solidFill>
                        <a:schemeClr val="bg1">
                          <a:lumMod val="85000"/>
                        </a:schemeClr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(1) </a:t>
                  </a:r>
                  <a:r>
                    <a:rPr lang="ko-KR" altLang="en-US" sz="1100" dirty="0">
                      <a:solidFill>
                        <a:schemeClr val="bg1">
                          <a:lumMod val="85000"/>
                        </a:schemeClr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기획 의도</a:t>
                  </a:r>
                  <a:endParaRPr lang="en-US" altLang="ko-KR" sz="1100" dirty="0">
                    <a:solidFill>
                      <a:schemeClr val="bg1">
                        <a:lumMod val="85000"/>
                      </a:schemeClr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  <p:grpSp>
              <p:nvGrpSpPr>
                <p:cNvPr id="18" name="그룹 17">
                  <a:extLst>
                    <a:ext uri="{FF2B5EF4-FFF2-40B4-BE49-F238E27FC236}">
                      <a16:creationId xmlns:a16="http://schemas.microsoft.com/office/drawing/2014/main" id="{9C491556-7B53-69A7-E629-B94CAF0C64B1}"/>
                    </a:ext>
                  </a:extLst>
                </p:cNvPr>
                <p:cNvGrpSpPr/>
                <p:nvPr/>
              </p:nvGrpSpPr>
              <p:grpSpPr>
                <a:xfrm>
                  <a:off x="442913" y="83174"/>
                  <a:ext cx="848557" cy="276999"/>
                  <a:chOff x="442913" y="83174"/>
                  <a:chExt cx="848557" cy="276999"/>
                </a:xfrm>
              </p:grpSpPr>
              <p:sp>
                <p:nvSpPr>
                  <p:cNvPr id="2" name="TextBox 1">
                    <a:extLst>
                      <a:ext uri="{FF2B5EF4-FFF2-40B4-BE49-F238E27FC236}">
                        <a16:creationId xmlns:a16="http://schemas.microsoft.com/office/drawing/2014/main" id="{B214D102-3E38-C9C5-2E0A-DC9EAF40D45E}"/>
                      </a:ext>
                    </a:extLst>
                  </p:cNvPr>
                  <p:cNvSpPr txBox="1"/>
                  <p:nvPr/>
                </p:nvSpPr>
                <p:spPr>
                  <a:xfrm>
                    <a:off x="442913" y="83174"/>
                    <a:ext cx="335028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>
                    <a:defPPr>
                      <a:defRPr lang="ko-KR"/>
                    </a:defPPr>
                    <a:lvl1pPr>
                      <a:defRPr sz="1400"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defRPr>
                    </a:lvl1pPr>
                  </a:lstStyle>
                  <a:p>
                    <a:r>
                      <a:rPr lang="en-US" altLang="ko-KR" sz="1800" dirty="0">
                        <a:solidFill>
                          <a:schemeClr val="bg1"/>
                        </a:solidFill>
                        <a:latin typeface="Pretendard ExtraBold" panose="02000903000000020004" pitchFamily="2" charset="-127"/>
                        <a:ea typeface="Pretendard ExtraBold" panose="02000903000000020004" pitchFamily="2" charset="-127"/>
                        <a:cs typeface="Pretendard ExtraBold" panose="02000903000000020004" pitchFamily="2" charset="-127"/>
                      </a:rPr>
                      <a:t>01.</a:t>
                    </a:r>
                  </a:p>
                </p:txBody>
              </p:sp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913717CC-030E-C99A-D91C-CDBAA32BA1B7}"/>
                      </a:ext>
                    </a:extLst>
                  </p:cNvPr>
                  <p:cNvSpPr txBox="1"/>
                  <p:nvPr/>
                </p:nvSpPr>
                <p:spPr>
                  <a:xfrm>
                    <a:off x="821222" y="83174"/>
                    <a:ext cx="470248" cy="276999"/>
                  </a:xfrm>
                  <a:prstGeom prst="rect">
                    <a:avLst/>
                  </a:prstGeom>
                  <a:noFill/>
                </p:spPr>
                <p:txBody>
                  <a:bodyPr wrap="none" lIns="72000" tIns="0" rIns="0" bIns="0" rtlCol="0">
                    <a:spAutoFit/>
                  </a:bodyPr>
                  <a:lstStyle>
                    <a:defPPr>
                      <a:defRPr lang="ko-KR"/>
                    </a:defPPr>
                    <a:lvl1pPr>
                      <a:defRPr sz="1400"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defRPr>
                    </a:lvl1pPr>
                  </a:lstStyle>
                  <a:p>
                    <a:r>
                      <a:rPr lang="ko-KR" altLang="en-US" sz="1800" dirty="0">
                        <a:solidFill>
                          <a:schemeClr val="bg1"/>
                        </a:solidFill>
                      </a:rPr>
                      <a:t>개요</a:t>
                    </a:r>
                    <a:endParaRPr lang="en-US" altLang="ko-KR" sz="1800" dirty="0">
                      <a:solidFill>
                        <a:schemeClr val="bg1"/>
                      </a:solidFill>
                    </a:endParaRPr>
                  </a:p>
                </p:txBody>
              </p:sp>
            </p:grpSp>
          </p:grp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3BB6AE8-20DF-3DE1-53E3-DB4DB7512F94}"/>
                </a:ext>
              </a:extLst>
            </p:cNvPr>
            <p:cNvSpPr txBox="1"/>
            <p:nvPr/>
          </p:nvSpPr>
          <p:spPr>
            <a:xfrm>
              <a:off x="9814264" y="237062"/>
              <a:ext cx="1934824" cy="12311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US" altLang="ko-KR" sz="800" dirty="0">
                  <a:solidFill>
                    <a:schemeClr val="bg1">
                      <a:lumMod val="85000"/>
                    </a:schemeClr>
                  </a:solidFill>
                  <a:effectLst>
                    <a:glow rad="203200">
                      <a:schemeClr val="tx1">
                        <a:alpha val="74000"/>
                      </a:schemeClr>
                    </a:glow>
                  </a:effectLst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[Chrono Odyssey] </a:t>
              </a:r>
              <a:r>
                <a:rPr lang="ko-KR" altLang="en-US" sz="800" dirty="0">
                  <a:solidFill>
                    <a:schemeClr val="bg1">
                      <a:lumMod val="85000"/>
                    </a:schemeClr>
                  </a:solidFill>
                  <a:effectLst>
                    <a:glow rad="203200">
                      <a:schemeClr val="tx1">
                        <a:alpha val="74000"/>
                      </a:schemeClr>
                    </a:glow>
                  </a:effectLst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캐릭터 전투 기획 사전 과제</a:t>
              </a:r>
            </a:p>
          </p:txBody>
        </p:sp>
      </p:grp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444452CD-5DBD-A72C-A7E5-FA7F5936993F}"/>
              </a:ext>
            </a:extLst>
          </p:cNvPr>
          <p:cNvSpPr/>
          <p:nvPr/>
        </p:nvSpPr>
        <p:spPr>
          <a:xfrm>
            <a:off x="6541420" y="912590"/>
            <a:ext cx="5182904" cy="2530452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55048B4-3157-42AA-09EF-6025BE427B79}"/>
              </a:ext>
            </a:extLst>
          </p:cNvPr>
          <p:cNvSpPr txBox="1"/>
          <p:nvPr/>
        </p:nvSpPr>
        <p:spPr>
          <a:xfrm>
            <a:off x="7749489" y="1027355"/>
            <a:ext cx="2766783" cy="253916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/>
            <a:r>
              <a:rPr lang="ko-KR" altLang="en-US" sz="105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어떤 세계관이든지 자연스럽게 어울릴 수 있는 클래스</a:t>
            </a:r>
            <a:endParaRPr lang="en-US" altLang="ko-KR" sz="105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40E7911-876C-1314-71ED-FFCE6013A9F9}"/>
              </a:ext>
            </a:extLst>
          </p:cNvPr>
          <p:cNvSpPr txBox="1"/>
          <p:nvPr/>
        </p:nvSpPr>
        <p:spPr>
          <a:xfrm>
            <a:off x="6541419" y="2117220"/>
            <a:ext cx="5182904" cy="473528"/>
          </a:xfrm>
          <a:prstGeom prst="rect">
            <a:avLst/>
          </a:prstGeom>
          <a:noFill/>
        </p:spPr>
        <p:txBody>
          <a:bodyPr wrap="square" lIns="144000" rIns="144000" rtlCol="0">
            <a:spAutoFit/>
          </a:bodyPr>
          <a:lstStyle>
            <a:defPPr>
              <a:defRPr lang="ko-KR"/>
            </a:defPPr>
            <a:lvl1pPr>
              <a:defRPr sz="10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algn="ctr">
              <a:lnSpc>
                <a:spcPct val="130000"/>
              </a:lnSpc>
            </a:pPr>
            <a:r>
              <a:rPr lang="en-US" altLang="ko-KR" dirty="0"/>
              <a:t>‘</a:t>
            </a:r>
            <a:r>
              <a:rPr lang="ko-KR" altLang="en-US" dirty="0"/>
              <a:t>현자</a:t>
            </a:r>
            <a:r>
              <a:rPr lang="en-US" altLang="ko-KR" dirty="0"/>
              <a:t>’</a:t>
            </a:r>
            <a:r>
              <a:rPr lang="ko-KR" altLang="en-US" dirty="0"/>
              <a:t>는 지혜롭고 현명한 사람을 의미하는 말입니다</a:t>
            </a:r>
            <a:r>
              <a:rPr lang="en-US" altLang="ko-KR" dirty="0"/>
              <a:t>.</a:t>
            </a:r>
          </a:p>
          <a:p>
            <a:pPr algn="ctr">
              <a:lnSpc>
                <a:spcPct val="130000"/>
              </a:lnSpc>
            </a:pPr>
            <a:endParaRPr lang="en-US" altLang="ko-KR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1736F43-490B-DE4F-B948-7D7012BB1E48}"/>
              </a:ext>
            </a:extLst>
          </p:cNvPr>
          <p:cNvSpPr/>
          <p:nvPr/>
        </p:nvSpPr>
        <p:spPr>
          <a:xfrm>
            <a:off x="442913" y="912590"/>
            <a:ext cx="5182904" cy="2530452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F1EE6AA-FF89-3E90-CD26-F035AE778542}"/>
              </a:ext>
            </a:extLst>
          </p:cNvPr>
          <p:cNvSpPr txBox="1"/>
          <p:nvPr/>
        </p:nvSpPr>
        <p:spPr>
          <a:xfrm>
            <a:off x="2108631" y="1027355"/>
            <a:ext cx="1851469" cy="253916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/>
            <a:r>
              <a:rPr lang="ko-KR" altLang="en-US" sz="105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효율적으로 마법을 사용하는 클래스</a:t>
            </a:r>
            <a:endParaRPr lang="en-US" altLang="ko-KR" sz="105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DDD2CCB-ED92-C9E7-AE73-751ED17C9723}"/>
              </a:ext>
            </a:extLst>
          </p:cNvPr>
          <p:cNvSpPr txBox="1"/>
          <p:nvPr/>
        </p:nvSpPr>
        <p:spPr>
          <a:xfrm>
            <a:off x="442913" y="1318271"/>
            <a:ext cx="5182904" cy="273473"/>
          </a:xfrm>
          <a:prstGeom prst="rect">
            <a:avLst/>
          </a:prstGeom>
          <a:noFill/>
        </p:spPr>
        <p:txBody>
          <a:bodyPr wrap="square" lIns="144000" rIns="144000" rtlCol="0">
            <a:spAutoFit/>
          </a:bodyPr>
          <a:lstStyle>
            <a:defPPr>
              <a:defRPr lang="ko-KR"/>
            </a:defPPr>
            <a:lvl1pPr>
              <a:defRPr sz="10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algn="ctr">
              <a:lnSpc>
                <a:spcPct val="130000"/>
              </a:lnSpc>
            </a:pPr>
            <a:r>
              <a:rPr lang="ko-KR" altLang="en-US" dirty="0"/>
              <a:t>현자는 원리와 법칙을 파악하여 효율적으로 마법을 사용합니다</a:t>
            </a:r>
            <a:r>
              <a:rPr lang="en-US" altLang="ko-KR" dirty="0"/>
              <a:t>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872AD21-29D1-A6A1-5085-6EF383695A8D}"/>
              </a:ext>
            </a:extLst>
          </p:cNvPr>
          <p:cNvSpPr txBox="1"/>
          <p:nvPr/>
        </p:nvSpPr>
        <p:spPr>
          <a:xfrm>
            <a:off x="442913" y="3672326"/>
            <a:ext cx="5182904" cy="273473"/>
          </a:xfrm>
          <a:prstGeom prst="rect">
            <a:avLst/>
          </a:prstGeom>
          <a:noFill/>
        </p:spPr>
        <p:txBody>
          <a:bodyPr wrap="square" lIns="144000" rIns="144000" rtlCol="0">
            <a:spAutoFit/>
          </a:bodyPr>
          <a:lstStyle>
            <a:defPPr>
              <a:defRPr lang="ko-KR"/>
            </a:defPPr>
            <a:lvl1pPr>
              <a:defRPr sz="10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algn="ctr">
              <a:lnSpc>
                <a:spcPct val="130000"/>
              </a:lnSpc>
            </a:pPr>
            <a:r>
              <a:rPr lang="ko-KR" altLang="en-US" dirty="0"/>
              <a:t>낮은 방어 능력을 빠른 </a:t>
            </a:r>
            <a:r>
              <a:rPr lang="ko-KR" altLang="en-US" dirty="0" err="1"/>
              <a:t>선후딜</a:t>
            </a:r>
            <a:r>
              <a:rPr lang="en-US" altLang="ko-KR" dirty="0"/>
              <a:t>, </a:t>
            </a:r>
          </a:p>
        </p:txBody>
      </p:sp>
    </p:spTree>
    <p:extLst>
      <p:ext uri="{BB962C8B-B14F-4D97-AF65-F5344CB8AC3E}">
        <p14:creationId xmlns:p14="http://schemas.microsoft.com/office/powerpoint/2010/main" val="24764520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A5776B-A9F6-4FCA-8F5C-3BF9A1C3EF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그룹 45">
            <a:extLst>
              <a:ext uri="{FF2B5EF4-FFF2-40B4-BE49-F238E27FC236}">
                <a16:creationId xmlns:a16="http://schemas.microsoft.com/office/drawing/2014/main" id="{512BB7F5-1623-4381-8B3B-A764E43EBB1D}"/>
              </a:ext>
            </a:extLst>
          </p:cNvPr>
          <p:cNvGrpSpPr/>
          <p:nvPr/>
        </p:nvGrpSpPr>
        <p:grpSpPr>
          <a:xfrm>
            <a:off x="172462" y="2664820"/>
            <a:ext cx="68400" cy="1528360"/>
            <a:chOff x="172462" y="2808076"/>
            <a:chExt cx="68400" cy="1528360"/>
          </a:xfrm>
        </p:grpSpPr>
        <p:sp>
          <p:nvSpPr>
            <p:cNvPr id="38" name="다이아몬드 37">
              <a:extLst>
                <a:ext uri="{FF2B5EF4-FFF2-40B4-BE49-F238E27FC236}">
                  <a16:creationId xmlns:a16="http://schemas.microsoft.com/office/drawing/2014/main" id="{64FB6842-DE81-84F0-FD1F-1634FB065762}"/>
                </a:ext>
              </a:extLst>
            </p:cNvPr>
            <p:cNvSpPr/>
            <p:nvPr/>
          </p:nvSpPr>
          <p:spPr>
            <a:xfrm>
              <a:off x="172462" y="2808076"/>
              <a:ext cx="68400" cy="68400"/>
            </a:xfrm>
            <a:prstGeom prst="diamond">
              <a:avLst/>
            </a:prstGeom>
            <a:solidFill>
              <a:srgbClr val="21222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다이아몬드 41">
              <a:extLst>
                <a:ext uri="{FF2B5EF4-FFF2-40B4-BE49-F238E27FC236}">
                  <a16:creationId xmlns:a16="http://schemas.microsoft.com/office/drawing/2014/main" id="{1EFD22B4-897E-F8FF-B243-6CC1FC35EBD0}"/>
                </a:ext>
              </a:extLst>
            </p:cNvPr>
            <p:cNvSpPr/>
            <p:nvPr/>
          </p:nvSpPr>
          <p:spPr>
            <a:xfrm>
              <a:off x="172462" y="3294729"/>
              <a:ext cx="68400" cy="68400"/>
            </a:xfrm>
            <a:prstGeom prst="diamond">
              <a:avLst/>
            </a:prstGeom>
            <a:solidFill>
              <a:srgbClr val="21222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다이아몬드 39">
              <a:extLst>
                <a:ext uri="{FF2B5EF4-FFF2-40B4-BE49-F238E27FC236}">
                  <a16:creationId xmlns:a16="http://schemas.microsoft.com/office/drawing/2014/main" id="{AA8F0964-DFC4-0302-7999-1103FDB9C799}"/>
                </a:ext>
              </a:extLst>
            </p:cNvPr>
            <p:cNvSpPr/>
            <p:nvPr/>
          </p:nvSpPr>
          <p:spPr>
            <a:xfrm>
              <a:off x="172462" y="3781382"/>
              <a:ext cx="68400" cy="68400"/>
            </a:xfrm>
            <a:prstGeom prst="diamond">
              <a:avLst/>
            </a:prstGeom>
            <a:solidFill>
              <a:srgbClr val="21222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다이아몬드 40">
              <a:extLst>
                <a:ext uri="{FF2B5EF4-FFF2-40B4-BE49-F238E27FC236}">
                  <a16:creationId xmlns:a16="http://schemas.microsoft.com/office/drawing/2014/main" id="{C2644D95-34E7-754C-2167-5BE239D6C9F7}"/>
                </a:ext>
              </a:extLst>
            </p:cNvPr>
            <p:cNvSpPr/>
            <p:nvPr/>
          </p:nvSpPr>
          <p:spPr>
            <a:xfrm>
              <a:off x="172462" y="4268036"/>
              <a:ext cx="68400" cy="68400"/>
            </a:xfrm>
            <a:prstGeom prst="diamond">
              <a:avLst/>
            </a:prstGeom>
            <a:solidFill>
              <a:srgbClr val="21222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4" name="그림 43" descr="블랙, 상징, 램프, 빛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DE1384F-5C81-29A3-FA04-1623B28BFB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59" b="9243"/>
          <a:stretch>
            <a:fillRect/>
          </a:stretch>
        </p:blipFill>
        <p:spPr>
          <a:xfrm>
            <a:off x="109647" y="2550430"/>
            <a:ext cx="228320" cy="29337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F02CF7B0-0B31-173D-E389-12142D693B21}"/>
              </a:ext>
            </a:extLst>
          </p:cNvPr>
          <p:cNvSpPr/>
          <p:nvPr/>
        </p:nvSpPr>
        <p:spPr>
          <a:xfrm>
            <a:off x="442913" y="4067198"/>
            <a:ext cx="5182904" cy="2530452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9D21F10-D9E5-9784-9909-6E769241E383}"/>
              </a:ext>
            </a:extLst>
          </p:cNvPr>
          <p:cNvSpPr txBox="1"/>
          <p:nvPr/>
        </p:nvSpPr>
        <p:spPr>
          <a:xfrm>
            <a:off x="1943522" y="4206757"/>
            <a:ext cx="2181687" cy="253916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/>
            <a:r>
              <a:rPr lang="ko-KR" altLang="en-US" sz="105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숙련도 상승에 따른 성장 체감이 큰 클래스</a:t>
            </a:r>
            <a:endParaRPr lang="en-US" altLang="ko-KR" sz="105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2D0AC56-43C0-D144-670A-3CDA03D1DAB1}"/>
              </a:ext>
            </a:extLst>
          </p:cNvPr>
          <p:cNvSpPr/>
          <p:nvPr/>
        </p:nvSpPr>
        <p:spPr>
          <a:xfrm>
            <a:off x="6541420" y="912590"/>
            <a:ext cx="5182904" cy="2530452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B74DBF-178D-88BC-20D0-0666A3B0CD0F}"/>
              </a:ext>
            </a:extLst>
          </p:cNvPr>
          <p:cNvSpPr txBox="1"/>
          <p:nvPr/>
        </p:nvSpPr>
        <p:spPr>
          <a:xfrm>
            <a:off x="7761912" y="1052149"/>
            <a:ext cx="2250616" cy="253916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/>
            <a:r>
              <a:rPr lang="ko-KR" altLang="en-US" sz="105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공격적</a:t>
            </a:r>
            <a:r>
              <a:rPr lang="en-US" altLang="ko-KR" sz="105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/</a:t>
            </a:r>
            <a:r>
              <a:rPr lang="ko-KR" altLang="en-US" sz="105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능동적으로 전투를 이어가는 클래스</a:t>
            </a:r>
            <a:endParaRPr lang="en-US" altLang="ko-KR" sz="105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BC33D31F-D084-2770-F0CE-C0055F968105}"/>
              </a:ext>
            </a:extLst>
          </p:cNvPr>
          <p:cNvGrpSpPr/>
          <p:nvPr/>
        </p:nvGrpSpPr>
        <p:grpSpPr>
          <a:xfrm>
            <a:off x="0" y="0"/>
            <a:ext cx="12192000" cy="443346"/>
            <a:chOff x="0" y="0"/>
            <a:chExt cx="12192000" cy="443346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BC9C53FA-2E14-0818-E70B-E8DCEB81447C}"/>
                </a:ext>
              </a:extLst>
            </p:cNvPr>
            <p:cNvGrpSpPr/>
            <p:nvPr/>
          </p:nvGrpSpPr>
          <p:grpSpPr>
            <a:xfrm>
              <a:off x="0" y="0"/>
              <a:ext cx="12192000" cy="443346"/>
              <a:chOff x="0" y="0"/>
              <a:chExt cx="12192000" cy="443346"/>
            </a:xfrm>
          </p:grpSpPr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92ADD4C0-AD12-0730-E50F-F6A7A1990F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0"/>
                <a:ext cx="12192000" cy="443346"/>
              </a:xfrm>
              <a:prstGeom prst="rect">
                <a:avLst/>
              </a:prstGeom>
            </p:spPr>
          </p:pic>
          <p:grpSp>
            <p:nvGrpSpPr>
              <p:cNvPr id="21" name="그룹 20">
                <a:extLst>
                  <a:ext uri="{FF2B5EF4-FFF2-40B4-BE49-F238E27FC236}">
                    <a16:creationId xmlns:a16="http://schemas.microsoft.com/office/drawing/2014/main" id="{C4D4E17F-15A6-6443-26BF-24C301DD88B7}"/>
                  </a:ext>
                </a:extLst>
              </p:cNvPr>
              <p:cNvGrpSpPr/>
              <p:nvPr/>
            </p:nvGrpSpPr>
            <p:grpSpPr>
              <a:xfrm>
                <a:off x="442913" y="83174"/>
                <a:ext cx="1718521" cy="276999"/>
                <a:chOff x="442913" y="83174"/>
                <a:chExt cx="1718521" cy="276999"/>
              </a:xfrm>
            </p:grpSpPr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66E69A1E-D161-752A-3C05-B3F1D012F0AA}"/>
                    </a:ext>
                  </a:extLst>
                </p:cNvPr>
                <p:cNvSpPr txBox="1"/>
                <p:nvPr/>
              </p:nvSpPr>
              <p:spPr>
                <a:xfrm>
                  <a:off x="1291470" y="98563"/>
                  <a:ext cx="869964" cy="261610"/>
                </a:xfrm>
                <a:prstGeom prst="rect">
                  <a:avLst/>
                </a:prstGeom>
                <a:noFill/>
              </p:spPr>
              <p:txBody>
                <a:bodyPr wrap="none" lIns="144000" rIns="0" rtlCol="0" anchor="b">
                  <a:spAutoFit/>
                </a:bodyPr>
                <a:lstStyle/>
                <a:p>
                  <a:r>
                    <a:rPr lang="en-US" altLang="ko-KR" sz="1100" dirty="0">
                      <a:solidFill>
                        <a:schemeClr val="bg1">
                          <a:lumMod val="85000"/>
                        </a:schemeClr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(1) </a:t>
                  </a:r>
                  <a:r>
                    <a:rPr lang="ko-KR" altLang="en-US" sz="1100" dirty="0">
                      <a:solidFill>
                        <a:schemeClr val="bg1">
                          <a:lumMod val="85000"/>
                        </a:schemeClr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기획 의도</a:t>
                  </a:r>
                  <a:endParaRPr lang="en-US" altLang="ko-KR" sz="1100" dirty="0">
                    <a:solidFill>
                      <a:schemeClr val="bg1">
                        <a:lumMod val="85000"/>
                      </a:schemeClr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  <p:grpSp>
              <p:nvGrpSpPr>
                <p:cNvPr id="18" name="그룹 17">
                  <a:extLst>
                    <a:ext uri="{FF2B5EF4-FFF2-40B4-BE49-F238E27FC236}">
                      <a16:creationId xmlns:a16="http://schemas.microsoft.com/office/drawing/2014/main" id="{A69B405D-CE77-CB2D-C05B-07C1AF36F736}"/>
                    </a:ext>
                  </a:extLst>
                </p:cNvPr>
                <p:cNvGrpSpPr/>
                <p:nvPr/>
              </p:nvGrpSpPr>
              <p:grpSpPr>
                <a:xfrm>
                  <a:off x="442913" y="83174"/>
                  <a:ext cx="848557" cy="276999"/>
                  <a:chOff x="442913" y="83174"/>
                  <a:chExt cx="848557" cy="276999"/>
                </a:xfrm>
              </p:grpSpPr>
              <p:sp>
                <p:nvSpPr>
                  <p:cNvPr id="2" name="TextBox 1">
                    <a:extLst>
                      <a:ext uri="{FF2B5EF4-FFF2-40B4-BE49-F238E27FC236}">
                        <a16:creationId xmlns:a16="http://schemas.microsoft.com/office/drawing/2014/main" id="{EB84EDA3-A160-84BA-8C10-DF0A876D1FB2}"/>
                      </a:ext>
                    </a:extLst>
                  </p:cNvPr>
                  <p:cNvSpPr txBox="1"/>
                  <p:nvPr/>
                </p:nvSpPr>
                <p:spPr>
                  <a:xfrm>
                    <a:off x="442913" y="83174"/>
                    <a:ext cx="335028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>
                    <a:defPPr>
                      <a:defRPr lang="ko-KR"/>
                    </a:defPPr>
                    <a:lvl1pPr>
                      <a:defRPr sz="1400"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defRPr>
                    </a:lvl1pPr>
                  </a:lstStyle>
                  <a:p>
                    <a:r>
                      <a:rPr lang="en-US" altLang="ko-KR" sz="1800" dirty="0">
                        <a:solidFill>
                          <a:schemeClr val="bg1"/>
                        </a:solidFill>
                        <a:latin typeface="Pretendard ExtraBold" panose="02000903000000020004" pitchFamily="2" charset="-127"/>
                        <a:ea typeface="Pretendard ExtraBold" panose="02000903000000020004" pitchFamily="2" charset="-127"/>
                        <a:cs typeface="Pretendard ExtraBold" panose="02000903000000020004" pitchFamily="2" charset="-127"/>
                      </a:rPr>
                      <a:t>01.</a:t>
                    </a:r>
                  </a:p>
                </p:txBody>
              </p:sp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C14AF179-2EDB-592A-E43E-8B22AB928795}"/>
                      </a:ext>
                    </a:extLst>
                  </p:cNvPr>
                  <p:cNvSpPr txBox="1"/>
                  <p:nvPr/>
                </p:nvSpPr>
                <p:spPr>
                  <a:xfrm>
                    <a:off x="821222" y="83174"/>
                    <a:ext cx="470248" cy="276999"/>
                  </a:xfrm>
                  <a:prstGeom prst="rect">
                    <a:avLst/>
                  </a:prstGeom>
                  <a:noFill/>
                </p:spPr>
                <p:txBody>
                  <a:bodyPr wrap="none" lIns="72000" tIns="0" rIns="0" bIns="0" rtlCol="0">
                    <a:spAutoFit/>
                  </a:bodyPr>
                  <a:lstStyle>
                    <a:defPPr>
                      <a:defRPr lang="ko-KR"/>
                    </a:defPPr>
                    <a:lvl1pPr>
                      <a:defRPr sz="1400"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defRPr>
                    </a:lvl1pPr>
                  </a:lstStyle>
                  <a:p>
                    <a:r>
                      <a:rPr lang="ko-KR" altLang="en-US" sz="1800" dirty="0">
                        <a:solidFill>
                          <a:schemeClr val="bg1"/>
                        </a:solidFill>
                      </a:rPr>
                      <a:t>개요</a:t>
                    </a:r>
                    <a:endParaRPr lang="en-US" altLang="ko-KR" sz="1800" dirty="0">
                      <a:solidFill>
                        <a:schemeClr val="bg1"/>
                      </a:solidFill>
                    </a:endParaRPr>
                  </a:p>
                </p:txBody>
              </p:sp>
            </p:grpSp>
          </p:grp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4BB19CC-2DD0-930E-E174-0B0E16ED8070}"/>
                </a:ext>
              </a:extLst>
            </p:cNvPr>
            <p:cNvSpPr txBox="1"/>
            <p:nvPr/>
          </p:nvSpPr>
          <p:spPr>
            <a:xfrm>
              <a:off x="9814264" y="237062"/>
              <a:ext cx="1934824" cy="12311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US" altLang="ko-KR" sz="800" dirty="0">
                  <a:solidFill>
                    <a:schemeClr val="bg1">
                      <a:lumMod val="85000"/>
                    </a:schemeClr>
                  </a:solidFill>
                  <a:effectLst>
                    <a:glow rad="203200">
                      <a:schemeClr val="tx1">
                        <a:alpha val="74000"/>
                      </a:schemeClr>
                    </a:glow>
                  </a:effectLst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[Chrono Odyssey] </a:t>
              </a:r>
              <a:r>
                <a:rPr lang="ko-KR" altLang="en-US" sz="800" dirty="0">
                  <a:solidFill>
                    <a:schemeClr val="bg1">
                      <a:lumMod val="85000"/>
                    </a:schemeClr>
                  </a:solidFill>
                  <a:effectLst>
                    <a:glow rad="203200">
                      <a:schemeClr val="tx1">
                        <a:alpha val="74000"/>
                      </a:schemeClr>
                    </a:glow>
                  </a:effectLst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캐릭터 전투 기획 사전 과제</a:t>
              </a:r>
            </a:p>
          </p:txBody>
        </p:sp>
      </p:grp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0AA1BF89-7F5C-A75C-2E47-56B42E09B84D}"/>
              </a:ext>
            </a:extLst>
          </p:cNvPr>
          <p:cNvSpPr/>
          <p:nvPr/>
        </p:nvSpPr>
        <p:spPr>
          <a:xfrm>
            <a:off x="6541420" y="4067198"/>
            <a:ext cx="5182904" cy="2530452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30233F6-C487-CC01-E371-34162DA64E7A}"/>
              </a:ext>
            </a:extLst>
          </p:cNvPr>
          <p:cNvSpPr txBox="1"/>
          <p:nvPr/>
        </p:nvSpPr>
        <p:spPr>
          <a:xfrm>
            <a:off x="7808006" y="4181963"/>
            <a:ext cx="2649764" cy="253916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/>
            <a:r>
              <a:rPr lang="ko-KR" altLang="en-US" sz="105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익숙함과 함께 강력한 존재라는 느낌이 드는 클래스</a:t>
            </a:r>
            <a:endParaRPr lang="en-US" altLang="ko-KR" sz="105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12B8BFB-3DF7-6E40-0ED6-2D8D626AE988}"/>
              </a:ext>
            </a:extLst>
          </p:cNvPr>
          <p:cNvSpPr/>
          <p:nvPr/>
        </p:nvSpPr>
        <p:spPr>
          <a:xfrm>
            <a:off x="442913" y="912590"/>
            <a:ext cx="5182904" cy="2530452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19852C0-6730-19F5-68D4-51BF765E20B3}"/>
              </a:ext>
            </a:extLst>
          </p:cNvPr>
          <p:cNvSpPr txBox="1"/>
          <p:nvPr/>
        </p:nvSpPr>
        <p:spPr>
          <a:xfrm>
            <a:off x="2377140" y="1027355"/>
            <a:ext cx="1314462" cy="253916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/>
            <a:r>
              <a:rPr lang="ko-KR" altLang="en-US" sz="105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선</a:t>
            </a:r>
            <a:r>
              <a:rPr lang="en-US" altLang="ko-KR" sz="105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/</a:t>
            </a:r>
            <a:r>
              <a:rPr lang="ko-KR" altLang="en-US" sz="1050" dirty="0" err="1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후딜레이가</a:t>
            </a:r>
            <a:r>
              <a:rPr lang="ko-KR" altLang="en-US" sz="105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짧은 스킬</a:t>
            </a:r>
            <a:endParaRPr lang="en-US" altLang="ko-KR" sz="105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919CF30-77C2-F817-19FA-4134A180C600}"/>
              </a:ext>
            </a:extLst>
          </p:cNvPr>
          <p:cNvSpPr txBox="1"/>
          <p:nvPr/>
        </p:nvSpPr>
        <p:spPr>
          <a:xfrm>
            <a:off x="442913" y="1318271"/>
            <a:ext cx="5182904" cy="473528"/>
          </a:xfrm>
          <a:prstGeom prst="rect">
            <a:avLst/>
          </a:prstGeom>
          <a:noFill/>
        </p:spPr>
        <p:txBody>
          <a:bodyPr wrap="square" lIns="144000" rIns="144000" rtlCol="0">
            <a:spAutoFit/>
          </a:bodyPr>
          <a:lstStyle>
            <a:defPPr>
              <a:defRPr lang="ko-KR"/>
            </a:defPPr>
            <a:lvl1pPr>
              <a:defRPr sz="10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algn="ctr">
              <a:lnSpc>
                <a:spcPct val="130000"/>
              </a:lnSpc>
            </a:pPr>
            <a:r>
              <a:rPr lang="ko-KR" altLang="en-US" dirty="0"/>
              <a:t>현자는 원리와 법칙을 파악하여 최고의 효율을 찾아내는 컨셉의 클래스입니다</a:t>
            </a:r>
            <a:r>
              <a:rPr lang="en-US" altLang="ko-KR" dirty="0"/>
              <a:t>.</a:t>
            </a:r>
          </a:p>
          <a:p>
            <a:pPr algn="ctr">
              <a:lnSpc>
                <a:spcPct val="130000"/>
              </a:lnSpc>
            </a:pPr>
            <a:r>
              <a:rPr lang="ko-KR" altLang="en-US" dirty="0"/>
              <a:t>따라서</a:t>
            </a:r>
            <a:r>
              <a:rPr lang="en-US" altLang="ko-KR" dirty="0"/>
              <a:t>, </a:t>
            </a:r>
            <a:r>
              <a:rPr lang="ko-KR" altLang="en-US" dirty="0"/>
              <a:t>이들이 사용하는 스킬은 최소한의 움직임으로 최대의 결과를 </a:t>
            </a:r>
            <a:r>
              <a:rPr lang="ko-KR" altLang="en-US" dirty="0" err="1"/>
              <a:t>이루어냅니다</a:t>
            </a:r>
            <a:r>
              <a:rPr lang="en-US" altLang="ko-KR" dirty="0"/>
              <a:t>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B8FE1C8-6B06-684B-2A6F-59E76F372457}"/>
              </a:ext>
            </a:extLst>
          </p:cNvPr>
          <p:cNvSpPr txBox="1"/>
          <p:nvPr/>
        </p:nvSpPr>
        <p:spPr>
          <a:xfrm>
            <a:off x="442913" y="4569343"/>
            <a:ext cx="5182904" cy="873637"/>
          </a:xfrm>
          <a:prstGeom prst="rect">
            <a:avLst/>
          </a:prstGeom>
          <a:noFill/>
        </p:spPr>
        <p:txBody>
          <a:bodyPr wrap="square" lIns="144000" rIns="144000" rtlCol="0">
            <a:spAutoFit/>
          </a:bodyPr>
          <a:lstStyle>
            <a:defPPr>
              <a:defRPr lang="ko-KR"/>
            </a:defPPr>
            <a:lvl1pPr>
              <a:defRPr sz="10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algn="ctr">
              <a:lnSpc>
                <a:spcPct val="130000"/>
              </a:lnSpc>
            </a:pPr>
            <a:r>
              <a:rPr lang="ko-KR" altLang="en-US" dirty="0"/>
              <a:t>하지만</a:t>
            </a:r>
            <a:r>
              <a:rPr lang="en-US" altLang="ko-KR" dirty="0"/>
              <a:t>, </a:t>
            </a:r>
            <a:r>
              <a:rPr lang="ko-KR" altLang="en-US" dirty="0"/>
              <a:t>스킬이 최고의 성능을 발휘하기 위해서는 험난한 과정이 필요합니다</a:t>
            </a:r>
            <a:r>
              <a:rPr lang="en-US" altLang="ko-KR" dirty="0"/>
              <a:t>.</a:t>
            </a:r>
          </a:p>
          <a:p>
            <a:pPr algn="ctr">
              <a:lnSpc>
                <a:spcPct val="130000"/>
              </a:lnSpc>
            </a:pPr>
            <a:r>
              <a:rPr lang="ko-KR" altLang="en-US" dirty="0"/>
              <a:t>적과의 일정 거리를 유지해야 하면서</a:t>
            </a:r>
            <a:r>
              <a:rPr lang="en-US" altLang="ko-KR" dirty="0"/>
              <a:t> </a:t>
            </a:r>
            <a:r>
              <a:rPr lang="ko-KR" altLang="en-US" dirty="0"/>
              <a:t>지속적으로 적을 공격하는 등 </a:t>
            </a:r>
            <a:endParaRPr lang="en-US" altLang="ko-KR" dirty="0"/>
          </a:p>
          <a:p>
            <a:pPr algn="ctr">
              <a:lnSpc>
                <a:spcPct val="130000"/>
              </a:lnSpc>
            </a:pPr>
            <a:endParaRPr lang="en-US" altLang="ko-KR" dirty="0"/>
          </a:p>
          <a:p>
            <a:pPr algn="ctr">
              <a:lnSpc>
                <a:spcPct val="130000"/>
              </a:lnSpc>
            </a:pPr>
            <a:r>
              <a:rPr lang="ko-KR" altLang="en-US" dirty="0"/>
              <a:t>자칫 잘못하면 처음부터 다시 진행해야 하거나</a:t>
            </a:r>
            <a:r>
              <a:rPr lang="en-US" altLang="ko-KR" dirty="0"/>
              <a:t>,</a:t>
            </a:r>
            <a:r>
              <a:rPr lang="ko-KR" altLang="en-US" dirty="0"/>
              <a:t> 최고의 성능을 발휘하기 위해 시간이 필요합니다</a:t>
            </a:r>
            <a:r>
              <a:rPr lang="en-US" altLang="ko-KR" dirty="0"/>
              <a:t>.</a:t>
            </a:r>
          </a:p>
        </p:txBody>
      </p:sp>
      <p:pic>
        <p:nvPicPr>
          <p:cNvPr id="13" name="그림 12" descr="포유류, 가상의 캐릭터, 만화 영화, 조각상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4AA02AFA-06FF-C824-6857-D59C4868C8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8144" y="4822935"/>
            <a:ext cx="946120" cy="1261494"/>
          </a:xfrm>
          <a:prstGeom prst="rect">
            <a:avLst/>
          </a:prstGeom>
        </p:spPr>
      </p:pic>
      <p:pic>
        <p:nvPicPr>
          <p:cNvPr id="15" name="그림 14" descr="인간의 얼굴, 사람, 인간의 수염, 콧수염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D307D8D-DE5B-7765-855E-BF04A40A182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5456" y="4822935"/>
            <a:ext cx="1700050" cy="105241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3AAAC78-8A39-5FA7-EBCB-B7A5811BA13A}"/>
              </a:ext>
            </a:extLst>
          </p:cNvPr>
          <p:cNvSpPr txBox="1"/>
          <p:nvPr/>
        </p:nvSpPr>
        <p:spPr>
          <a:xfrm>
            <a:off x="442913" y="6943084"/>
            <a:ext cx="5182904" cy="1073692"/>
          </a:xfrm>
          <a:prstGeom prst="rect">
            <a:avLst/>
          </a:prstGeom>
          <a:noFill/>
        </p:spPr>
        <p:txBody>
          <a:bodyPr wrap="square" lIns="144000" rIns="144000" rtlCol="0">
            <a:spAutoFit/>
          </a:bodyPr>
          <a:lstStyle>
            <a:defPPr>
              <a:defRPr lang="ko-KR"/>
            </a:defPPr>
            <a:lvl1pPr>
              <a:defRPr sz="10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algn="ctr">
              <a:lnSpc>
                <a:spcPct val="130000"/>
              </a:lnSpc>
            </a:pPr>
            <a:r>
              <a:rPr lang="ko-KR" altLang="en-US" dirty="0"/>
              <a:t>이 캐릭터를 왜 만들어야 해</a:t>
            </a:r>
            <a:r>
              <a:rPr lang="en-US" altLang="ko-KR" dirty="0"/>
              <a:t>?</a:t>
            </a:r>
          </a:p>
          <a:p>
            <a:pPr algn="ctr">
              <a:lnSpc>
                <a:spcPct val="130000"/>
              </a:lnSpc>
            </a:pPr>
            <a:r>
              <a:rPr lang="ko-KR" altLang="en-US" dirty="0"/>
              <a:t>어떤 재미를 주는 데</a:t>
            </a:r>
            <a:r>
              <a:rPr lang="en-US" altLang="ko-KR" dirty="0"/>
              <a:t>?</a:t>
            </a:r>
          </a:p>
          <a:p>
            <a:pPr algn="ctr">
              <a:lnSpc>
                <a:spcPct val="130000"/>
              </a:lnSpc>
            </a:pPr>
            <a:r>
              <a:rPr lang="ko-KR" altLang="en-US" dirty="0"/>
              <a:t>다른 캐릭터와 차이점은 </a:t>
            </a:r>
            <a:r>
              <a:rPr lang="ko-KR" altLang="en-US" dirty="0" err="1"/>
              <a:t>뭔데</a:t>
            </a:r>
            <a:r>
              <a:rPr lang="en-US" altLang="ko-KR" dirty="0"/>
              <a:t>?</a:t>
            </a:r>
          </a:p>
          <a:p>
            <a:pPr algn="ctr">
              <a:lnSpc>
                <a:spcPct val="130000"/>
              </a:lnSpc>
            </a:pPr>
            <a:r>
              <a:rPr lang="ko-KR" altLang="en-US" dirty="0"/>
              <a:t>등등</a:t>
            </a:r>
            <a:endParaRPr lang="en-US" altLang="ko-KR" dirty="0"/>
          </a:p>
          <a:p>
            <a:pPr algn="ctr">
              <a:lnSpc>
                <a:spcPct val="130000"/>
              </a:lnSpc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7823276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163C4C-DDBF-8632-EAE8-6E1CE1EB4A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92D76104-6419-1F67-0025-1AD7DBC9AB2F}"/>
              </a:ext>
            </a:extLst>
          </p:cNvPr>
          <p:cNvSpPr txBox="1"/>
          <p:nvPr/>
        </p:nvSpPr>
        <p:spPr>
          <a:xfrm>
            <a:off x="1291470" y="98563"/>
            <a:ext cx="869964" cy="261610"/>
          </a:xfrm>
          <a:prstGeom prst="rect">
            <a:avLst/>
          </a:prstGeom>
          <a:noFill/>
        </p:spPr>
        <p:txBody>
          <a:bodyPr wrap="none" lIns="144000" rIns="0" rtlCol="0" anchor="b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(1) </a:t>
            </a:r>
            <a:r>
              <a:rPr lang="ko-KR" altLang="en-US" sz="1100" dirty="0">
                <a:solidFill>
                  <a:schemeClr val="bg1">
                    <a:lumMod val="8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기획 의도</a:t>
            </a:r>
            <a:endParaRPr lang="en-US" altLang="ko-KR" sz="1100" dirty="0">
              <a:solidFill>
                <a:schemeClr val="bg1">
                  <a:lumMod val="85000"/>
                </a:schemeClr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pic>
        <p:nvPicPr>
          <p:cNvPr id="8" name="그림 7" descr="의류, 의상 디자인, 여성, 가상의 캐릭터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608B6A57-F702-47B9-136D-F19BECEE91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99" b="1378"/>
          <a:stretch>
            <a:fillRect/>
          </a:stretch>
        </p:blipFill>
        <p:spPr>
          <a:xfrm>
            <a:off x="4619065" y="1387306"/>
            <a:ext cx="2953869" cy="5291496"/>
          </a:xfrm>
          <a:prstGeom prst="rect">
            <a:avLst/>
          </a:prstGeom>
          <a:effectLst>
            <a:softEdge rad="0"/>
          </a:effectLst>
        </p:spPr>
      </p:pic>
      <p:grpSp>
        <p:nvGrpSpPr>
          <p:cNvPr id="32" name="그룹 31">
            <a:extLst>
              <a:ext uri="{FF2B5EF4-FFF2-40B4-BE49-F238E27FC236}">
                <a16:creationId xmlns:a16="http://schemas.microsoft.com/office/drawing/2014/main" id="{DAC37C14-4C75-C8DB-7173-0BE60B5326C8}"/>
              </a:ext>
            </a:extLst>
          </p:cNvPr>
          <p:cNvGrpSpPr/>
          <p:nvPr/>
        </p:nvGrpSpPr>
        <p:grpSpPr>
          <a:xfrm>
            <a:off x="1504825" y="833308"/>
            <a:ext cx="9182350" cy="553998"/>
            <a:chOff x="1504825" y="833308"/>
            <a:chExt cx="9182350" cy="553998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D4616CF-7174-7BD0-8986-F80C3D094978}"/>
                </a:ext>
              </a:extLst>
            </p:cNvPr>
            <p:cNvSpPr txBox="1"/>
            <p:nvPr/>
          </p:nvSpPr>
          <p:spPr>
            <a:xfrm>
              <a:off x="1962656" y="987197"/>
              <a:ext cx="8266687" cy="246221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lvl="0" algn="ctr">
                <a:defRPr/>
              </a:pPr>
              <a:r>
                <a:rPr lang="ko-KR" altLang="en-US" sz="14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스킬의 시전을 보조하는 </a:t>
              </a:r>
              <a:r>
                <a:rPr lang="ko-KR" altLang="en-US" sz="1400" dirty="0" err="1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성반</a:t>
              </a:r>
              <a:r>
                <a:rPr lang="ko-KR" altLang="en-US" sz="14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고리를 활용해 </a:t>
              </a:r>
              <a:r>
                <a:rPr lang="ko-KR" altLang="en-US" sz="1600" dirty="0">
                  <a:solidFill>
                    <a:srgbClr val="FF0000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공격의 템포를 조율</a:t>
              </a:r>
              <a:r>
                <a:rPr lang="ko-KR" altLang="en-US" sz="14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하며</a:t>
              </a:r>
              <a:r>
                <a:rPr lang="en-US" altLang="ko-KR" sz="14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,</a:t>
              </a:r>
              <a:r>
                <a:rPr lang="ko-KR" altLang="en-US" sz="14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r>
                <a:rPr lang="ko-KR" altLang="en-US" sz="1600" dirty="0">
                  <a:solidFill>
                    <a:srgbClr val="FF0000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능동적으로 전투</a:t>
              </a:r>
              <a:r>
                <a:rPr lang="ko-KR" altLang="en-US" sz="14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를 이어가는 </a:t>
              </a:r>
              <a:r>
                <a:rPr lang="ko-KR" altLang="en-US" sz="1600" dirty="0">
                  <a:solidFill>
                    <a:srgbClr val="FF0000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근접형 마법사</a:t>
              </a:r>
              <a:endParaRPr lang="en-US" altLang="ko-KR" sz="1600" dirty="0">
                <a:solidFill>
                  <a:srgbClr val="FF0000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8FF181E-0DC4-3D3B-EA0B-8294D63DC3BD}"/>
                </a:ext>
              </a:extLst>
            </p:cNvPr>
            <p:cNvSpPr txBox="1"/>
            <p:nvPr/>
          </p:nvSpPr>
          <p:spPr>
            <a:xfrm>
              <a:off x="1504825" y="833308"/>
              <a:ext cx="230832" cy="553998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altLang="ko-KR" sz="3600" dirty="0">
                  <a:latin typeface="EBS주시경 Bold" panose="02020603020101020101" pitchFamily="18" charset="-127"/>
                  <a:ea typeface="EBS주시경 Bold" panose="02020603020101020101" pitchFamily="18" charset="-127"/>
                  <a:cs typeface="Pretendard SemiBold" panose="02000703000000020004" pitchFamily="2" charset="-127"/>
                </a:rPr>
                <a:t>“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CABCFE8-02A5-A0F1-7DCA-9F8565CAD3B1}"/>
                </a:ext>
              </a:extLst>
            </p:cNvPr>
            <p:cNvSpPr txBox="1"/>
            <p:nvPr/>
          </p:nvSpPr>
          <p:spPr>
            <a:xfrm>
              <a:off x="10456343" y="833308"/>
              <a:ext cx="230832" cy="553998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>
              <a:defPPr>
                <a:defRPr lang="ko-KR"/>
              </a:defPPr>
              <a:lvl1pPr>
                <a:defRPr sz="3600">
                  <a:latin typeface="EBS주시경 Bold" panose="02020603020101020101" pitchFamily="18" charset="-127"/>
                  <a:ea typeface="EBS주시경 Bold" panose="02020603020101020101" pitchFamily="18" charset="-127"/>
                  <a:cs typeface="Pretendard SemiBold" panose="02000703000000020004" pitchFamily="2" charset="-127"/>
                </a:defRPr>
              </a:lvl1pPr>
            </a:lstStyle>
            <a:p>
              <a:r>
                <a:rPr lang="en-US" altLang="ko-KR"/>
                <a:t>”</a:t>
              </a:r>
              <a:endParaRPr lang="en-US" altLang="ko-KR" dirty="0"/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E41A008F-D0D2-08A2-C135-5AB8DCDBA123}"/>
              </a:ext>
            </a:extLst>
          </p:cNvPr>
          <p:cNvGrpSpPr/>
          <p:nvPr/>
        </p:nvGrpSpPr>
        <p:grpSpPr>
          <a:xfrm>
            <a:off x="614301" y="4155300"/>
            <a:ext cx="4917253" cy="662611"/>
            <a:chOff x="915209" y="2508678"/>
            <a:chExt cx="4917253" cy="662611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0F52EFA9-7BC6-49CA-9841-12966EEAAF22}"/>
                </a:ext>
              </a:extLst>
            </p:cNvPr>
            <p:cNvGrpSpPr/>
            <p:nvPr/>
          </p:nvGrpSpPr>
          <p:grpSpPr>
            <a:xfrm>
              <a:off x="915209" y="2508678"/>
              <a:ext cx="3486176" cy="662611"/>
              <a:chOff x="379243" y="1752288"/>
              <a:chExt cx="3486176" cy="662611"/>
            </a:xfrm>
          </p:grpSpPr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1E7D37E0-7D8B-BA3F-88A1-0997DA972578}"/>
                  </a:ext>
                </a:extLst>
              </p:cNvPr>
              <p:cNvSpPr/>
              <p:nvPr/>
            </p:nvSpPr>
            <p:spPr>
              <a:xfrm>
                <a:off x="379243" y="1752288"/>
                <a:ext cx="3486176" cy="662611"/>
              </a:xfrm>
              <a:prstGeom prst="rect">
                <a:avLst/>
              </a:prstGeom>
              <a:solidFill>
                <a:srgbClr val="EEFAFE"/>
              </a:solidFill>
              <a:ln w="12700">
                <a:solidFill>
                  <a:schemeClr val="accent4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79B2585-B772-D600-ABE6-CCE48EB4CD31}"/>
                  </a:ext>
                </a:extLst>
              </p:cNvPr>
              <p:cNvSpPr txBox="1"/>
              <p:nvPr/>
            </p:nvSpPr>
            <p:spPr>
              <a:xfrm>
                <a:off x="700480" y="1891233"/>
                <a:ext cx="2843728" cy="38472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동양풍 선비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/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한량 컨셉의 </a:t>
                </a:r>
                <a:r>
                  <a:rPr lang="ko-KR" altLang="en-US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여유롭고 절제된 동작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과 </a:t>
                </a:r>
                <a:endPara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  <a:p>
                <a:pPr algn="ctr">
                  <a:spcAft>
                    <a:spcPts val="600"/>
                  </a:spcAft>
                </a:pP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이에 대비되는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</a:t>
                </a:r>
                <a:r>
                  <a:rPr lang="ko-KR" altLang="en-US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강렬하고 파괴적인 전투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를 보여주는 캐릭터</a:t>
                </a:r>
                <a:endPara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</p:grp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FDBF6254-9699-BB26-E28F-6C8897E37125}"/>
                </a:ext>
              </a:extLst>
            </p:cNvPr>
            <p:cNvSpPr/>
            <p:nvPr/>
          </p:nvSpPr>
          <p:spPr>
            <a:xfrm>
              <a:off x="5724462" y="2785984"/>
              <a:ext cx="108000" cy="108000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accent4">
                  <a:lumMod val="60000"/>
                  <a:lumOff val="40000"/>
                </a:schemeClr>
              </a:solidFill>
            </a:ln>
            <a:effectLst>
              <a:glow rad="50800">
                <a:srgbClr val="FAFCBC"/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A8C29057-7A1D-A4E4-2CF9-3400DECC3BF5}"/>
                </a:ext>
              </a:extLst>
            </p:cNvPr>
            <p:cNvCxnSpPr>
              <a:cxnSpLocks/>
              <a:stCxn id="26" idx="2"/>
              <a:endCxn id="28" idx="3"/>
            </p:cNvCxnSpPr>
            <p:nvPr/>
          </p:nvCxnSpPr>
          <p:spPr>
            <a:xfrm flipH="1">
              <a:off x="4401385" y="2839984"/>
              <a:ext cx="1323077" cy="0"/>
            </a:xfrm>
            <a:prstGeom prst="line">
              <a:avLst/>
            </a:prstGeom>
            <a:ln w="12700"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AFFB9E7E-6F42-3B76-4E0E-3FE1D003F536}"/>
              </a:ext>
            </a:extLst>
          </p:cNvPr>
          <p:cNvGrpSpPr/>
          <p:nvPr/>
        </p:nvGrpSpPr>
        <p:grpSpPr>
          <a:xfrm>
            <a:off x="6788359" y="5298784"/>
            <a:ext cx="4754457" cy="662611"/>
            <a:chOff x="6165920" y="5013223"/>
            <a:chExt cx="4754457" cy="662611"/>
          </a:xfrm>
        </p:grpSpPr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63CAA079-7AE3-83AD-34D5-4C96E6D84047}"/>
                </a:ext>
              </a:extLst>
            </p:cNvPr>
            <p:cNvGrpSpPr/>
            <p:nvPr/>
          </p:nvGrpSpPr>
          <p:grpSpPr>
            <a:xfrm>
              <a:off x="7434201" y="5013223"/>
              <a:ext cx="3486176" cy="662611"/>
              <a:chOff x="379243" y="1752288"/>
              <a:chExt cx="3486176" cy="662611"/>
            </a:xfrm>
          </p:grpSpPr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A78850CC-01CF-87E0-1308-84618A407A11}"/>
                  </a:ext>
                </a:extLst>
              </p:cNvPr>
              <p:cNvSpPr/>
              <p:nvPr/>
            </p:nvSpPr>
            <p:spPr>
              <a:xfrm>
                <a:off x="379243" y="1752288"/>
                <a:ext cx="3486176" cy="662611"/>
              </a:xfrm>
              <a:prstGeom prst="rect">
                <a:avLst/>
              </a:prstGeom>
              <a:solidFill>
                <a:srgbClr val="EEFAFE"/>
              </a:solidFill>
              <a:ln w="12700">
                <a:solidFill>
                  <a:schemeClr val="accent4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BBB58F6-F3BF-6824-CB16-839FE59966A8}"/>
                  </a:ext>
                </a:extLst>
              </p:cNvPr>
              <p:cNvSpPr txBox="1"/>
              <p:nvPr/>
            </p:nvSpPr>
            <p:spPr>
              <a:xfrm>
                <a:off x="700480" y="1891233"/>
                <a:ext cx="2843728" cy="38472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동양풍 선비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/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한량 컨셉의 </a:t>
                </a:r>
                <a:r>
                  <a:rPr lang="ko-KR" altLang="en-US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여유롭고 절제된 동작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과 </a:t>
                </a:r>
                <a:endPara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  <a:p>
                <a:pPr algn="ctr">
                  <a:spcAft>
                    <a:spcPts val="600"/>
                  </a:spcAft>
                </a:pP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이에 대비되는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</a:t>
                </a:r>
                <a:r>
                  <a:rPr lang="ko-KR" altLang="en-US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강렬하고 파괴적인 전투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를 보여주는 캐릭터</a:t>
                </a:r>
                <a:endPara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</p:grp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09F3B6C8-06FA-3132-1050-666BDA3D4510}"/>
                </a:ext>
              </a:extLst>
            </p:cNvPr>
            <p:cNvSpPr/>
            <p:nvPr/>
          </p:nvSpPr>
          <p:spPr>
            <a:xfrm>
              <a:off x="6165920" y="5290528"/>
              <a:ext cx="108000" cy="108000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accent4">
                  <a:lumMod val="60000"/>
                  <a:lumOff val="40000"/>
                </a:schemeClr>
              </a:solidFill>
            </a:ln>
            <a:effectLst>
              <a:glow rad="50800">
                <a:srgbClr val="FAFCBC"/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9B7A9611-677E-457D-78F4-7E652159F50A}"/>
                </a:ext>
              </a:extLst>
            </p:cNvPr>
            <p:cNvCxnSpPr>
              <a:cxnSpLocks/>
              <a:stCxn id="38" idx="6"/>
              <a:endCxn id="40" idx="1"/>
            </p:cNvCxnSpPr>
            <p:nvPr/>
          </p:nvCxnSpPr>
          <p:spPr>
            <a:xfrm>
              <a:off x="6273920" y="5344528"/>
              <a:ext cx="1160281" cy="1"/>
            </a:xfrm>
            <a:prstGeom prst="line">
              <a:avLst/>
            </a:prstGeom>
            <a:ln w="12700"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2E5084A9-4D57-4800-A69D-2877554975CE}"/>
              </a:ext>
            </a:extLst>
          </p:cNvPr>
          <p:cNvGrpSpPr/>
          <p:nvPr/>
        </p:nvGrpSpPr>
        <p:grpSpPr>
          <a:xfrm>
            <a:off x="6896359" y="3170014"/>
            <a:ext cx="4754457" cy="662611"/>
            <a:chOff x="6165920" y="5013223"/>
            <a:chExt cx="4754457" cy="662611"/>
          </a:xfrm>
        </p:grpSpPr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F2388E2D-464A-CB32-4AD0-5A84CD1A27BB}"/>
                </a:ext>
              </a:extLst>
            </p:cNvPr>
            <p:cNvGrpSpPr/>
            <p:nvPr/>
          </p:nvGrpSpPr>
          <p:grpSpPr>
            <a:xfrm>
              <a:off x="7434201" y="5013223"/>
              <a:ext cx="3486176" cy="662611"/>
              <a:chOff x="379243" y="1752288"/>
              <a:chExt cx="3486176" cy="662611"/>
            </a:xfrm>
          </p:grpSpPr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4970FD59-0D76-AF32-2413-3D1F133C4F2F}"/>
                  </a:ext>
                </a:extLst>
              </p:cNvPr>
              <p:cNvSpPr/>
              <p:nvPr/>
            </p:nvSpPr>
            <p:spPr>
              <a:xfrm>
                <a:off x="379243" y="1752288"/>
                <a:ext cx="3486176" cy="662611"/>
              </a:xfrm>
              <a:prstGeom prst="rect">
                <a:avLst/>
              </a:prstGeom>
              <a:solidFill>
                <a:srgbClr val="EEFAFE"/>
              </a:solidFill>
              <a:ln w="12700">
                <a:solidFill>
                  <a:schemeClr val="accent4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50457E94-75D0-1A1C-CB2E-00B525A6DC4F}"/>
                  </a:ext>
                </a:extLst>
              </p:cNvPr>
              <p:cNvSpPr txBox="1"/>
              <p:nvPr/>
            </p:nvSpPr>
            <p:spPr>
              <a:xfrm>
                <a:off x="700480" y="1891233"/>
                <a:ext cx="2843728" cy="38472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동양풍 선비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/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한량 컨셉의 </a:t>
                </a:r>
                <a:r>
                  <a:rPr lang="ko-KR" altLang="en-US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여유롭고 절제된 동작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과 </a:t>
                </a:r>
                <a:endPara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  <a:p>
                <a:pPr algn="ctr">
                  <a:spcAft>
                    <a:spcPts val="600"/>
                  </a:spcAft>
                </a:pP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이에 대비되는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</a:t>
                </a:r>
                <a:r>
                  <a:rPr lang="ko-KR" altLang="en-US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강렬하고 파괴적인 전투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를 보여주는 캐릭터</a:t>
                </a:r>
                <a:endPara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</p:grp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4D9C14C9-185B-3406-985A-53F104968315}"/>
                </a:ext>
              </a:extLst>
            </p:cNvPr>
            <p:cNvSpPr/>
            <p:nvPr/>
          </p:nvSpPr>
          <p:spPr>
            <a:xfrm>
              <a:off x="6165920" y="5290528"/>
              <a:ext cx="108000" cy="108000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accent4">
                  <a:lumMod val="60000"/>
                  <a:lumOff val="40000"/>
                </a:schemeClr>
              </a:solidFill>
            </a:ln>
            <a:effectLst>
              <a:glow rad="50800">
                <a:srgbClr val="FAFCBC"/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id="{31E165CC-53E5-E6F4-E406-1F90F9C1CB00}"/>
                </a:ext>
              </a:extLst>
            </p:cNvPr>
            <p:cNvCxnSpPr>
              <a:cxnSpLocks/>
              <a:stCxn id="48" idx="6"/>
              <a:endCxn id="50" idx="1"/>
            </p:cNvCxnSpPr>
            <p:nvPr/>
          </p:nvCxnSpPr>
          <p:spPr>
            <a:xfrm>
              <a:off x="6273920" y="5344528"/>
              <a:ext cx="1160281" cy="1"/>
            </a:xfrm>
            <a:prstGeom prst="line">
              <a:avLst/>
            </a:prstGeom>
            <a:ln w="12700"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9A609746-E34F-9F6A-AA73-CE293042538F}"/>
              </a:ext>
            </a:extLst>
          </p:cNvPr>
          <p:cNvGrpSpPr/>
          <p:nvPr/>
        </p:nvGrpSpPr>
        <p:grpSpPr>
          <a:xfrm>
            <a:off x="614301" y="2395878"/>
            <a:ext cx="4172855" cy="662611"/>
            <a:chOff x="915209" y="2508678"/>
            <a:chExt cx="4172855" cy="662611"/>
          </a:xfrm>
        </p:grpSpPr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id="{8345D8F8-116A-F8D4-0210-D584ED4B219F}"/>
                </a:ext>
              </a:extLst>
            </p:cNvPr>
            <p:cNvGrpSpPr/>
            <p:nvPr/>
          </p:nvGrpSpPr>
          <p:grpSpPr>
            <a:xfrm>
              <a:off x="915209" y="2508678"/>
              <a:ext cx="3486176" cy="662611"/>
              <a:chOff x="379243" y="1752288"/>
              <a:chExt cx="3486176" cy="662611"/>
            </a:xfrm>
          </p:grpSpPr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A89EF544-D996-E29B-2B02-EF1C6E54AF30}"/>
                  </a:ext>
                </a:extLst>
              </p:cNvPr>
              <p:cNvSpPr/>
              <p:nvPr/>
            </p:nvSpPr>
            <p:spPr>
              <a:xfrm>
                <a:off x="379243" y="1752288"/>
                <a:ext cx="3486176" cy="662611"/>
              </a:xfrm>
              <a:prstGeom prst="rect">
                <a:avLst/>
              </a:prstGeom>
              <a:solidFill>
                <a:srgbClr val="EEFAFE"/>
              </a:solidFill>
              <a:ln w="12700">
                <a:solidFill>
                  <a:schemeClr val="accent4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9DC5917A-22E4-8E3A-9E5C-B364D3BDA7D5}"/>
                  </a:ext>
                </a:extLst>
              </p:cNvPr>
              <p:cNvSpPr txBox="1"/>
              <p:nvPr/>
            </p:nvSpPr>
            <p:spPr>
              <a:xfrm>
                <a:off x="572245" y="2006649"/>
                <a:ext cx="3100209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점성술사 컨셉으로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우주의 다양한 현상을 전장에 재구성합니다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.</a:t>
                </a:r>
              </a:p>
            </p:txBody>
          </p:sp>
        </p:grp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CDA83C6F-A83A-3AA0-8EBE-AED1B2074544}"/>
                </a:ext>
              </a:extLst>
            </p:cNvPr>
            <p:cNvSpPr/>
            <p:nvPr/>
          </p:nvSpPr>
          <p:spPr>
            <a:xfrm>
              <a:off x="4980064" y="2785984"/>
              <a:ext cx="108000" cy="108000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accent4">
                  <a:lumMod val="60000"/>
                  <a:lumOff val="40000"/>
                </a:schemeClr>
              </a:solidFill>
            </a:ln>
            <a:effectLst>
              <a:glow rad="50800">
                <a:srgbClr val="FAFCBC"/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60" name="직선 연결선 59">
              <a:extLst>
                <a:ext uri="{FF2B5EF4-FFF2-40B4-BE49-F238E27FC236}">
                  <a16:creationId xmlns:a16="http://schemas.microsoft.com/office/drawing/2014/main" id="{4B653355-B7B2-37B4-802E-EA0BA8AB7DD2}"/>
                </a:ext>
              </a:extLst>
            </p:cNvPr>
            <p:cNvCxnSpPr>
              <a:cxnSpLocks/>
              <a:stCxn id="59" idx="2"/>
              <a:endCxn id="61" idx="3"/>
            </p:cNvCxnSpPr>
            <p:nvPr/>
          </p:nvCxnSpPr>
          <p:spPr>
            <a:xfrm flipH="1">
              <a:off x="4401385" y="2839984"/>
              <a:ext cx="578679" cy="0"/>
            </a:xfrm>
            <a:prstGeom prst="line">
              <a:avLst/>
            </a:prstGeom>
            <a:ln w="12700"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C6C498CE-0D6D-01F1-8FDD-FC9D8BAAABD9}"/>
              </a:ext>
            </a:extLst>
          </p:cNvPr>
          <p:cNvSpPr txBox="1"/>
          <p:nvPr/>
        </p:nvSpPr>
        <p:spPr>
          <a:xfrm>
            <a:off x="3780424" y="1513471"/>
            <a:ext cx="520976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#</a:t>
            </a:r>
            <a:r>
              <a:rPr lang="ko-KR" altLang="en-US" sz="1000" u="sng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점성술사</a:t>
            </a:r>
            <a:endParaRPr lang="en-US" altLang="ko-KR" sz="1000" u="sng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7E6038E-483A-6995-2A65-139448F6E32F}"/>
              </a:ext>
            </a:extLst>
          </p:cNvPr>
          <p:cNvSpPr txBox="1"/>
          <p:nvPr/>
        </p:nvSpPr>
        <p:spPr>
          <a:xfrm>
            <a:off x="4735188" y="1513471"/>
            <a:ext cx="299762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#</a:t>
            </a:r>
            <a:r>
              <a:rPr lang="ko-KR" altLang="en-US" sz="1000" u="sng" dirty="0" err="1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성반</a:t>
            </a:r>
            <a:endParaRPr lang="en-US" altLang="ko-KR" sz="1000" u="sng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40A38D6-14CF-B3E5-61AF-6928B751BAEF}"/>
              </a:ext>
            </a:extLst>
          </p:cNvPr>
          <p:cNvSpPr txBox="1"/>
          <p:nvPr/>
        </p:nvSpPr>
        <p:spPr>
          <a:xfrm>
            <a:off x="6067475" y="1513471"/>
            <a:ext cx="299762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#</a:t>
            </a:r>
            <a:r>
              <a:rPr lang="ko-KR" altLang="en-US" sz="1000" u="sng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딜러</a:t>
            </a:r>
            <a:endParaRPr lang="en-US" altLang="ko-KR" sz="1000" u="sng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8A23009-A06B-6D98-45A5-CAF1184BF844}"/>
              </a:ext>
            </a:extLst>
          </p:cNvPr>
          <p:cNvSpPr txBox="1"/>
          <p:nvPr/>
        </p:nvSpPr>
        <p:spPr>
          <a:xfrm>
            <a:off x="5327673" y="1513471"/>
            <a:ext cx="520976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#</a:t>
            </a:r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천문현상</a:t>
            </a:r>
            <a:endParaRPr lang="en-US" altLang="ko-KR" sz="1000" u="sng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B6D7418-7BE1-82FF-F577-559B02D0096C}"/>
              </a:ext>
            </a:extLst>
          </p:cNvPr>
          <p:cNvSpPr txBox="1"/>
          <p:nvPr/>
        </p:nvSpPr>
        <p:spPr>
          <a:xfrm>
            <a:off x="7502602" y="1513471"/>
            <a:ext cx="1181414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#</a:t>
            </a:r>
            <a:r>
              <a:rPr lang="ko-KR" altLang="en-US" sz="1000" u="sng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개인</a:t>
            </a:r>
            <a:r>
              <a:rPr lang="en-US" altLang="ko-KR" sz="1000" u="sng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/</a:t>
            </a:r>
            <a:r>
              <a:rPr lang="ko-KR" altLang="en-US" sz="1000" u="sng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소규모 전투 특화</a:t>
            </a:r>
            <a:endParaRPr lang="en-US" altLang="ko-KR" sz="1000" u="sng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25ACF87-1CCD-48A2-BA80-C5EBAF5E1916}"/>
              </a:ext>
            </a:extLst>
          </p:cNvPr>
          <p:cNvSpPr txBox="1"/>
          <p:nvPr/>
        </p:nvSpPr>
        <p:spPr>
          <a:xfrm>
            <a:off x="6658444" y="1513471"/>
            <a:ext cx="551433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#</a:t>
            </a:r>
            <a:r>
              <a:rPr lang="ko-KR" altLang="en-US" sz="1000" u="sng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방어 무시</a:t>
            </a:r>
            <a:endParaRPr lang="en-US" altLang="ko-KR" sz="1000" u="sng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318859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163C4C-DDBF-8632-EAE8-6E1CE1EB4A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92D76104-6419-1F67-0025-1AD7DBC9AB2F}"/>
              </a:ext>
            </a:extLst>
          </p:cNvPr>
          <p:cNvSpPr txBox="1"/>
          <p:nvPr/>
        </p:nvSpPr>
        <p:spPr>
          <a:xfrm>
            <a:off x="1291470" y="98563"/>
            <a:ext cx="869964" cy="261610"/>
          </a:xfrm>
          <a:prstGeom prst="rect">
            <a:avLst/>
          </a:prstGeom>
          <a:noFill/>
        </p:spPr>
        <p:txBody>
          <a:bodyPr wrap="none" lIns="144000" rIns="0" rtlCol="0" anchor="b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(1) </a:t>
            </a:r>
            <a:r>
              <a:rPr lang="ko-KR" altLang="en-US" sz="1100" dirty="0">
                <a:solidFill>
                  <a:schemeClr val="bg1">
                    <a:lumMod val="8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기획 의도</a:t>
            </a:r>
            <a:endParaRPr lang="en-US" altLang="ko-KR" sz="1100" dirty="0">
              <a:solidFill>
                <a:schemeClr val="bg1">
                  <a:lumMod val="85000"/>
                </a:schemeClr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pic>
        <p:nvPicPr>
          <p:cNvPr id="8" name="그림 7" descr="의류, 의상 디자인, 여성, 가상의 캐릭터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608B6A57-F702-47B9-136D-F19BECEE91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99" b="1378"/>
          <a:stretch>
            <a:fillRect/>
          </a:stretch>
        </p:blipFill>
        <p:spPr>
          <a:xfrm>
            <a:off x="4619064" y="1387306"/>
            <a:ext cx="2953869" cy="5291496"/>
          </a:xfrm>
          <a:prstGeom prst="rect">
            <a:avLst/>
          </a:prstGeom>
          <a:effectLst>
            <a:softEdge rad="0"/>
          </a:effectLst>
        </p:spPr>
      </p:pic>
      <p:grpSp>
        <p:nvGrpSpPr>
          <p:cNvPr id="76" name="그룹 75">
            <a:extLst>
              <a:ext uri="{FF2B5EF4-FFF2-40B4-BE49-F238E27FC236}">
                <a16:creationId xmlns:a16="http://schemas.microsoft.com/office/drawing/2014/main" id="{CEF71BC6-8458-315A-D954-AA95CCBDAED5}"/>
              </a:ext>
            </a:extLst>
          </p:cNvPr>
          <p:cNvGrpSpPr/>
          <p:nvPr/>
        </p:nvGrpSpPr>
        <p:grpSpPr>
          <a:xfrm>
            <a:off x="1671556" y="833308"/>
            <a:ext cx="8848889" cy="553998"/>
            <a:chOff x="1504825" y="833308"/>
            <a:chExt cx="8848889" cy="553998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D4616CF-7174-7BD0-8986-F80C3D094978}"/>
                </a:ext>
              </a:extLst>
            </p:cNvPr>
            <p:cNvSpPr txBox="1"/>
            <p:nvPr/>
          </p:nvSpPr>
          <p:spPr>
            <a:xfrm>
              <a:off x="2085269" y="987197"/>
              <a:ext cx="7688002" cy="246221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lvl="0" algn="ctr">
                <a:defRPr/>
              </a:pPr>
              <a:r>
                <a:rPr lang="ko-KR" altLang="en-US" sz="14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스킬의 시전을 보조하는 </a:t>
              </a:r>
              <a:r>
                <a:rPr lang="ko-KR" altLang="en-US" sz="1400" dirty="0" err="1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성반</a:t>
              </a:r>
              <a:r>
                <a:rPr lang="ko-KR" altLang="en-US" sz="14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고리를 활용해 </a:t>
              </a:r>
              <a:r>
                <a:rPr lang="ko-KR" altLang="en-US" sz="1600" dirty="0">
                  <a:solidFill>
                    <a:srgbClr val="FF0000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공격의 템포를 조율</a:t>
              </a:r>
              <a:r>
                <a:rPr lang="ko-KR" altLang="en-US" sz="14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하며</a:t>
              </a:r>
              <a:r>
                <a:rPr lang="en-US" altLang="ko-KR" sz="14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,</a:t>
              </a:r>
              <a:r>
                <a:rPr lang="ko-KR" altLang="en-US" sz="14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r>
                <a:rPr lang="ko-KR" altLang="en-US" sz="1600" dirty="0">
                  <a:solidFill>
                    <a:srgbClr val="FF0000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능동적으로 전투</a:t>
              </a:r>
              <a:r>
                <a:rPr lang="ko-KR" altLang="en-US" sz="14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를 이어가는</a:t>
              </a:r>
              <a:r>
                <a:rPr lang="ko-KR" altLang="en-US" sz="1600" dirty="0">
                  <a:solidFill>
                    <a:srgbClr val="FF0000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 마법사</a:t>
              </a:r>
              <a:endParaRPr lang="en-US" altLang="ko-KR" sz="1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8FF181E-0DC4-3D3B-EA0B-8294D63DC3BD}"/>
                </a:ext>
              </a:extLst>
            </p:cNvPr>
            <p:cNvSpPr txBox="1"/>
            <p:nvPr/>
          </p:nvSpPr>
          <p:spPr>
            <a:xfrm>
              <a:off x="1504825" y="833308"/>
              <a:ext cx="230832" cy="553998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altLang="ko-KR" sz="3600" dirty="0">
                  <a:latin typeface="EBS주시경 Bold" panose="02020603020101020101" pitchFamily="18" charset="-127"/>
                  <a:ea typeface="EBS주시경 Bold" panose="02020603020101020101" pitchFamily="18" charset="-127"/>
                  <a:cs typeface="Pretendard SemiBold" panose="02000703000000020004" pitchFamily="2" charset="-127"/>
                </a:rPr>
                <a:t>“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CABCFE8-02A5-A0F1-7DCA-9F8565CAD3B1}"/>
                </a:ext>
              </a:extLst>
            </p:cNvPr>
            <p:cNvSpPr txBox="1"/>
            <p:nvPr/>
          </p:nvSpPr>
          <p:spPr>
            <a:xfrm>
              <a:off x="10122882" y="833308"/>
              <a:ext cx="230832" cy="553998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>
              <a:defPPr>
                <a:defRPr lang="ko-KR"/>
              </a:defPPr>
              <a:lvl1pPr>
                <a:defRPr sz="3600">
                  <a:latin typeface="EBS주시경 Bold" panose="02020603020101020101" pitchFamily="18" charset="-127"/>
                  <a:ea typeface="EBS주시경 Bold" panose="02020603020101020101" pitchFamily="18" charset="-127"/>
                  <a:cs typeface="Pretendard SemiBold" panose="02000703000000020004" pitchFamily="2" charset="-127"/>
                </a:defRPr>
              </a:lvl1pPr>
            </a:lstStyle>
            <a:p>
              <a:r>
                <a:rPr lang="en-US" altLang="ko-KR" dirty="0"/>
                <a:t>”</a:t>
              </a: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00FD08CC-B13B-4C3D-422B-8AB8CC68BD5C}"/>
              </a:ext>
            </a:extLst>
          </p:cNvPr>
          <p:cNvSpPr txBox="1"/>
          <p:nvPr/>
        </p:nvSpPr>
        <p:spPr>
          <a:xfrm>
            <a:off x="250962" y="7143040"/>
            <a:ext cx="10674397" cy="64633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>
              <a:defRPr/>
            </a:pPr>
            <a:r>
              <a:rPr lang="ko-KR" altLang="en-US" sz="1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혼천의의 고리가 캐릭터를 보조하며 스킬의 </a:t>
            </a:r>
            <a:r>
              <a:rPr lang="ko-KR" altLang="en-US" sz="14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시전시간을</a:t>
            </a:r>
            <a:r>
              <a:rPr lang="ko-KR" altLang="en-US" sz="1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줄여줍니다</a:t>
            </a:r>
            <a:r>
              <a:rPr lang="en-US" altLang="ko-KR" sz="1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  <a:p>
            <a:pPr lvl="0" algn="ctr">
              <a:defRPr/>
            </a:pPr>
            <a:r>
              <a:rPr lang="ko-KR" altLang="en-US" sz="1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적과의 거리를 유지하면서 공격적</a:t>
            </a:r>
            <a:r>
              <a:rPr lang="en-US" altLang="ko-KR" sz="1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/</a:t>
            </a:r>
            <a:r>
              <a:rPr lang="ko-KR" altLang="en-US" sz="1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능동적으로 전투를 이어갑니다</a:t>
            </a:r>
            <a:r>
              <a:rPr lang="en-US" altLang="ko-KR" sz="1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  <a:p>
            <a:pPr lvl="0" algn="ctr">
              <a:defRPr/>
            </a:pPr>
            <a:r>
              <a:rPr lang="ko-KR" altLang="en-US" sz="1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방어 능력이 낮으며 적과 일정한 거리 내로 유지해야 하지만</a:t>
            </a:r>
            <a:r>
              <a:rPr lang="en-US" altLang="ko-KR" sz="1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빠른 시전과 스킬 효과로 이를 보완하며 주도적으로 전투를 해 나갈 때 높은 성능을 발휘합니다</a:t>
            </a:r>
            <a:r>
              <a:rPr lang="en-US" altLang="ko-KR" sz="1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9A609746-E34F-9F6A-AA73-CE293042538F}"/>
              </a:ext>
            </a:extLst>
          </p:cNvPr>
          <p:cNvGrpSpPr/>
          <p:nvPr/>
        </p:nvGrpSpPr>
        <p:grpSpPr>
          <a:xfrm>
            <a:off x="614301" y="2384090"/>
            <a:ext cx="4228735" cy="662400"/>
            <a:chOff x="915209" y="2508678"/>
            <a:chExt cx="4228735" cy="662400"/>
          </a:xfrm>
        </p:grpSpPr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id="{8345D8F8-116A-F8D4-0210-D584ED4B219F}"/>
                </a:ext>
              </a:extLst>
            </p:cNvPr>
            <p:cNvGrpSpPr/>
            <p:nvPr/>
          </p:nvGrpSpPr>
          <p:grpSpPr>
            <a:xfrm>
              <a:off x="915209" y="2508678"/>
              <a:ext cx="3486176" cy="662400"/>
              <a:chOff x="379243" y="1752288"/>
              <a:chExt cx="3486176" cy="662400"/>
            </a:xfrm>
          </p:grpSpPr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A89EF544-D996-E29B-2B02-EF1C6E54AF30}"/>
                  </a:ext>
                </a:extLst>
              </p:cNvPr>
              <p:cNvSpPr/>
              <p:nvPr/>
            </p:nvSpPr>
            <p:spPr>
              <a:xfrm>
                <a:off x="379243" y="1752288"/>
                <a:ext cx="3486176" cy="6624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9DC5917A-22E4-8E3A-9E5C-B364D3BDA7D5}"/>
                  </a:ext>
                </a:extLst>
              </p:cNvPr>
              <p:cNvSpPr txBox="1"/>
              <p:nvPr/>
            </p:nvSpPr>
            <p:spPr>
              <a:xfrm>
                <a:off x="379243" y="1838364"/>
                <a:ext cx="3486176" cy="490249"/>
              </a:xfrm>
              <a:prstGeom prst="rect">
                <a:avLst/>
              </a:prstGeom>
              <a:noFill/>
            </p:spPr>
            <p:txBody>
              <a:bodyPr wrap="square" lIns="108000" tIns="54000" rIns="108000" bIns="54000" rtlCol="0" anchor="t">
                <a:spAutoFit/>
              </a:bodyPr>
              <a:lstStyle/>
              <a:p>
                <a:pPr algn="ctr">
                  <a:lnSpc>
                    <a:spcPct val="130000"/>
                  </a:lnSpc>
                </a:pPr>
                <a:r>
                  <a:rPr lang="ko-KR" altLang="en-US" sz="1000" dirty="0" err="1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성반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고리 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: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</a:t>
                </a:r>
                <a:r>
                  <a:rPr lang="ko-KR" altLang="en-US" sz="1000" dirty="0" err="1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성반의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주변을 회전하며 스킬 시전을 보조</a:t>
                </a:r>
                <a:endPara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  <a:p>
                <a:pPr algn="ctr">
                  <a:lnSpc>
                    <a:spcPct val="130000"/>
                  </a:lnSpc>
                </a:pP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(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시전 속도 증가 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or 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스킬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대신 시전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)</a:t>
                </a:r>
              </a:p>
            </p:txBody>
          </p:sp>
        </p:grp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CDA83C6F-A83A-3AA0-8EBE-AED1B2074544}"/>
                </a:ext>
              </a:extLst>
            </p:cNvPr>
            <p:cNvSpPr/>
            <p:nvPr/>
          </p:nvSpPr>
          <p:spPr>
            <a:xfrm>
              <a:off x="5035944" y="2785984"/>
              <a:ext cx="108000" cy="108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bg1">
                  <a:lumMod val="50000"/>
                </a:schemeClr>
              </a:solidFill>
            </a:ln>
            <a:effectLst>
              <a:glow rad="38100">
                <a:schemeClr val="bg1">
                  <a:alpha val="61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60" name="직선 연결선 59">
              <a:extLst>
                <a:ext uri="{FF2B5EF4-FFF2-40B4-BE49-F238E27FC236}">
                  <a16:creationId xmlns:a16="http://schemas.microsoft.com/office/drawing/2014/main" id="{4B653355-B7B2-37B4-802E-EA0BA8AB7DD2}"/>
                </a:ext>
              </a:extLst>
            </p:cNvPr>
            <p:cNvCxnSpPr>
              <a:cxnSpLocks/>
              <a:stCxn id="59" idx="2"/>
              <a:endCxn id="61" idx="3"/>
            </p:cNvCxnSpPr>
            <p:nvPr/>
          </p:nvCxnSpPr>
          <p:spPr>
            <a:xfrm flipH="1" flipV="1">
              <a:off x="4401385" y="2839878"/>
              <a:ext cx="634559" cy="106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0D48A36D-89BD-028A-FD59-629659894BDE}"/>
              </a:ext>
            </a:extLst>
          </p:cNvPr>
          <p:cNvSpPr txBox="1"/>
          <p:nvPr/>
        </p:nvSpPr>
        <p:spPr>
          <a:xfrm>
            <a:off x="608532" y="2105758"/>
            <a:ext cx="1078354" cy="270637"/>
          </a:xfrm>
          <a:prstGeom prst="rect">
            <a:avLst/>
          </a:prstGeom>
          <a:noFill/>
        </p:spPr>
        <p:txBody>
          <a:bodyPr wrap="none" lIns="72000" tIns="54000" rIns="72000" bIns="54000" rtlCol="0">
            <a:spAutoFit/>
          </a:bodyPr>
          <a:lstStyle/>
          <a:p>
            <a:r>
              <a:rPr lang="en-US" altLang="ko-KR" sz="105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#</a:t>
            </a:r>
            <a:r>
              <a:rPr lang="ko-KR" altLang="en-US" sz="1050" dirty="0" err="1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성반</a:t>
            </a:r>
            <a:r>
              <a:rPr lang="ko-KR" altLang="en-US" sz="105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 </a:t>
            </a:r>
            <a:r>
              <a:rPr lang="en-US" altLang="ko-KR" sz="105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#</a:t>
            </a:r>
            <a:r>
              <a:rPr lang="ko-KR" altLang="en-US" sz="1050" dirty="0" err="1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시전보조</a:t>
            </a:r>
            <a:endParaRPr lang="en-US" altLang="ko-KR" sz="900" dirty="0">
              <a:solidFill>
                <a:schemeClr val="tx1">
                  <a:lumMod val="65000"/>
                  <a:lumOff val="3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C2E016BC-D886-24C2-DD71-3792BB0F3AF5}"/>
              </a:ext>
            </a:extLst>
          </p:cNvPr>
          <p:cNvGrpSpPr/>
          <p:nvPr/>
        </p:nvGrpSpPr>
        <p:grpSpPr>
          <a:xfrm>
            <a:off x="614301" y="5601435"/>
            <a:ext cx="4873881" cy="662611"/>
            <a:chOff x="915209" y="2508678"/>
            <a:chExt cx="4873881" cy="662611"/>
          </a:xfrm>
        </p:grpSpPr>
        <p:grpSp>
          <p:nvGrpSpPr>
            <p:cNvPr id="66" name="그룹 65">
              <a:extLst>
                <a:ext uri="{FF2B5EF4-FFF2-40B4-BE49-F238E27FC236}">
                  <a16:creationId xmlns:a16="http://schemas.microsoft.com/office/drawing/2014/main" id="{D32F7A49-E6FF-D83B-4FB5-7546E44E950B}"/>
                </a:ext>
              </a:extLst>
            </p:cNvPr>
            <p:cNvGrpSpPr/>
            <p:nvPr/>
          </p:nvGrpSpPr>
          <p:grpSpPr>
            <a:xfrm>
              <a:off x="915209" y="2508678"/>
              <a:ext cx="3486176" cy="662611"/>
              <a:chOff x="379243" y="1752288"/>
              <a:chExt cx="3486176" cy="662611"/>
            </a:xfrm>
          </p:grpSpPr>
          <p:sp>
            <p:nvSpPr>
              <p:cNvPr id="69" name="직사각형 68">
                <a:extLst>
                  <a:ext uri="{FF2B5EF4-FFF2-40B4-BE49-F238E27FC236}">
                    <a16:creationId xmlns:a16="http://schemas.microsoft.com/office/drawing/2014/main" id="{38A33A1D-93A3-FD59-D60D-F0084D31C9DA}"/>
                  </a:ext>
                </a:extLst>
              </p:cNvPr>
              <p:cNvSpPr/>
              <p:nvPr/>
            </p:nvSpPr>
            <p:spPr>
              <a:xfrm>
                <a:off x="379243" y="1752288"/>
                <a:ext cx="3486176" cy="66261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B5DA42FF-8207-70BA-BF56-8CAAE4E48385}"/>
                  </a:ext>
                </a:extLst>
              </p:cNvPr>
              <p:cNvSpPr txBox="1"/>
              <p:nvPr/>
            </p:nvSpPr>
            <p:spPr>
              <a:xfrm>
                <a:off x="379243" y="1836706"/>
                <a:ext cx="3486176" cy="493775"/>
              </a:xfrm>
              <a:prstGeom prst="rect">
                <a:avLst/>
              </a:prstGeom>
              <a:noFill/>
            </p:spPr>
            <p:txBody>
              <a:bodyPr wrap="square" lIns="108000" tIns="54000" rIns="108000" bIns="54000" rtlCol="0" anchor="ctr">
                <a:spAutoFit/>
              </a:bodyPr>
              <a:lstStyle/>
              <a:p>
                <a:pPr algn="ctr">
                  <a:lnSpc>
                    <a:spcPct val="130000"/>
                  </a:lnSpc>
                </a:pP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현자는 </a:t>
                </a:r>
                <a:r>
                  <a:rPr lang="ko-KR" altLang="en-US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점성술사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/</a:t>
                </a:r>
                <a:r>
                  <a:rPr lang="ko-KR" altLang="en-US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천문학자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컨셉의 클래스로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,</a:t>
                </a:r>
              </a:p>
              <a:p>
                <a:pPr algn="ctr">
                  <a:lnSpc>
                    <a:spcPct val="130000"/>
                  </a:lnSpc>
                </a:pP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우주의 다양한 </a:t>
                </a:r>
                <a:r>
                  <a:rPr lang="ko-KR" altLang="en-US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천문 현상을 전장에 재구성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합니다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.</a:t>
                </a:r>
              </a:p>
            </p:txBody>
          </p:sp>
        </p:grpSp>
        <p:sp>
          <p:nvSpPr>
            <p:cNvPr id="67" name="타원 66">
              <a:extLst>
                <a:ext uri="{FF2B5EF4-FFF2-40B4-BE49-F238E27FC236}">
                  <a16:creationId xmlns:a16="http://schemas.microsoft.com/office/drawing/2014/main" id="{325D040F-2241-134B-0050-5B31CA2DC441}"/>
                </a:ext>
              </a:extLst>
            </p:cNvPr>
            <p:cNvSpPr/>
            <p:nvPr/>
          </p:nvSpPr>
          <p:spPr>
            <a:xfrm>
              <a:off x="5681090" y="2785984"/>
              <a:ext cx="108000" cy="108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bg1">
                  <a:lumMod val="50000"/>
                </a:schemeClr>
              </a:solidFill>
            </a:ln>
            <a:effectLst>
              <a:glow rad="38100">
                <a:schemeClr val="bg1">
                  <a:alpha val="61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68" name="직선 연결선 67">
              <a:extLst>
                <a:ext uri="{FF2B5EF4-FFF2-40B4-BE49-F238E27FC236}">
                  <a16:creationId xmlns:a16="http://schemas.microsoft.com/office/drawing/2014/main" id="{1248C12F-536D-4AE4-F8B5-19B6D9B2651F}"/>
                </a:ext>
              </a:extLst>
            </p:cNvPr>
            <p:cNvCxnSpPr>
              <a:cxnSpLocks/>
              <a:stCxn id="67" idx="2"/>
              <a:endCxn id="69" idx="3"/>
            </p:cNvCxnSpPr>
            <p:nvPr/>
          </p:nvCxnSpPr>
          <p:spPr>
            <a:xfrm flipH="1">
              <a:off x="4401385" y="2839984"/>
              <a:ext cx="1279705" cy="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1" name="TextBox 70">
            <a:extLst>
              <a:ext uri="{FF2B5EF4-FFF2-40B4-BE49-F238E27FC236}">
                <a16:creationId xmlns:a16="http://schemas.microsoft.com/office/drawing/2014/main" id="{649209FC-F0C6-D082-5111-8C1C8C2D641C}"/>
              </a:ext>
            </a:extLst>
          </p:cNvPr>
          <p:cNvSpPr txBox="1"/>
          <p:nvPr/>
        </p:nvSpPr>
        <p:spPr>
          <a:xfrm>
            <a:off x="608532" y="5323103"/>
            <a:ext cx="2469760" cy="270637"/>
          </a:xfrm>
          <a:prstGeom prst="rect">
            <a:avLst/>
          </a:prstGeom>
          <a:noFill/>
        </p:spPr>
        <p:txBody>
          <a:bodyPr wrap="none" lIns="72000" tIns="54000" rIns="72000" bIns="54000" rtlCol="0">
            <a:spAutoFit/>
          </a:bodyPr>
          <a:lstStyle/>
          <a:p>
            <a:r>
              <a:rPr lang="en-US" altLang="ko-KR" sz="105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#</a:t>
            </a:r>
            <a:r>
              <a:rPr lang="ko-KR" altLang="en-US" sz="105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점성술사</a:t>
            </a:r>
            <a:r>
              <a:rPr lang="en-US" altLang="ko-KR" sz="105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 #</a:t>
            </a:r>
            <a:r>
              <a:rPr lang="ko-KR" altLang="en-US" sz="105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천문학자   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[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천문 현상 컨셉의 스킬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]</a:t>
            </a:r>
          </a:p>
        </p:txBody>
      </p: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CD434136-2DD2-4F03-7643-6046EC17CCED}"/>
              </a:ext>
            </a:extLst>
          </p:cNvPr>
          <p:cNvGrpSpPr/>
          <p:nvPr/>
        </p:nvGrpSpPr>
        <p:grpSpPr>
          <a:xfrm>
            <a:off x="7032655" y="3130560"/>
            <a:ext cx="4696650" cy="662611"/>
            <a:chOff x="7032655" y="3130560"/>
            <a:chExt cx="4696650" cy="662611"/>
          </a:xfrm>
        </p:grpSpPr>
        <p:grpSp>
          <p:nvGrpSpPr>
            <p:cNvPr id="78" name="그룹 77">
              <a:extLst>
                <a:ext uri="{FF2B5EF4-FFF2-40B4-BE49-F238E27FC236}">
                  <a16:creationId xmlns:a16="http://schemas.microsoft.com/office/drawing/2014/main" id="{D5607FF3-9FD5-3900-C605-10F99DF761F5}"/>
                </a:ext>
              </a:extLst>
            </p:cNvPr>
            <p:cNvGrpSpPr/>
            <p:nvPr/>
          </p:nvGrpSpPr>
          <p:grpSpPr>
            <a:xfrm>
              <a:off x="8243129" y="3130560"/>
              <a:ext cx="3486176" cy="662611"/>
              <a:chOff x="1305262" y="1752288"/>
              <a:chExt cx="3486176" cy="662611"/>
            </a:xfrm>
          </p:grpSpPr>
          <p:sp>
            <p:nvSpPr>
              <p:cNvPr id="81" name="직사각형 80">
                <a:extLst>
                  <a:ext uri="{FF2B5EF4-FFF2-40B4-BE49-F238E27FC236}">
                    <a16:creationId xmlns:a16="http://schemas.microsoft.com/office/drawing/2014/main" id="{0AA1805C-BF7D-0936-4BCC-EB739768A4D8}"/>
                  </a:ext>
                </a:extLst>
              </p:cNvPr>
              <p:cNvSpPr/>
              <p:nvPr/>
            </p:nvSpPr>
            <p:spPr>
              <a:xfrm>
                <a:off x="1305262" y="1752288"/>
                <a:ext cx="3486176" cy="66261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589016D9-32C4-36E2-2EDF-4E3B5BB82413}"/>
                  </a:ext>
                </a:extLst>
              </p:cNvPr>
              <p:cNvSpPr txBox="1"/>
              <p:nvPr/>
            </p:nvSpPr>
            <p:spPr>
              <a:xfrm>
                <a:off x="1305262" y="1838469"/>
                <a:ext cx="3486176" cy="490249"/>
              </a:xfrm>
              <a:prstGeom prst="rect">
                <a:avLst/>
              </a:prstGeom>
              <a:noFill/>
            </p:spPr>
            <p:txBody>
              <a:bodyPr wrap="square" lIns="108000" tIns="54000" rIns="108000" bIns="54000" rtlCol="0" anchor="ctr">
                <a:spAutoFit/>
              </a:bodyPr>
              <a:lstStyle/>
              <a:p>
                <a:pPr algn="ctr">
                  <a:lnSpc>
                    <a:spcPct val="130000"/>
                  </a:lnSpc>
                </a:pP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현자는 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‘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인과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’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를 자원으로 사용합니다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.</a:t>
                </a:r>
              </a:p>
              <a:p>
                <a:pPr algn="ctr">
                  <a:lnSpc>
                    <a:spcPct val="130000"/>
                  </a:lnSpc>
                </a:pP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일정 시간 동안 적을 적중하거나 능동적인 전투를 </a:t>
                </a:r>
                <a:endPara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</p:grpSp>
        <p:sp>
          <p:nvSpPr>
            <p:cNvPr id="79" name="타원 78">
              <a:extLst>
                <a:ext uri="{FF2B5EF4-FFF2-40B4-BE49-F238E27FC236}">
                  <a16:creationId xmlns:a16="http://schemas.microsoft.com/office/drawing/2014/main" id="{24B39EB5-341A-DEA8-FD2F-D09BD0D045C9}"/>
                </a:ext>
              </a:extLst>
            </p:cNvPr>
            <p:cNvSpPr/>
            <p:nvPr/>
          </p:nvSpPr>
          <p:spPr>
            <a:xfrm>
              <a:off x="7032655" y="3407866"/>
              <a:ext cx="108000" cy="108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bg1">
                  <a:lumMod val="50000"/>
                </a:schemeClr>
              </a:solidFill>
            </a:ln>
            <a:effectLst>
              <a:glow rad="38100">
                <a:schemeClr val="bg1">
                  <a:alpha val="61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80" name="직선 연결선 79">
              <a:extLst>
                <a:ext uri="{FF2B5EF4-FFF2-40B4-BE49-F238E27FC236}">
                  <a16:creationId xmlns:a16="http://schemas.microsoft.com/office/drawing/2014/main" id="{95E7BB2E-4014-E003-8F30-729DAF1AB1B6}"/>
                </a:ext>
              </a:extLst>
            </p:cNvPr>
            <p:cNvCxnSpPr>
              <a:cxnSpLocks/>
              <a:stCxn id="79" idx="6"/>
              <a:endCxn id="82" idx="1"/>
            </p:cNvCxnSpPr>
            <p:nvPr/>
          </p:nvCxnSpPr>
          <p:spPr>
            <a:xfrm>
              <a:off x="7140655" y="3461866"/>
              <a:ext cx="1102474" cy="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DE197159-FBA1-EF60-1BB3-21C4C161C12B}"/>
              </a:ext>
            </a:extLst>
          </p:cNvPr>
          <p:cNvSpPr txBox="1"/>
          <p:nvPr/>
        </p:nvSpPr>
        <p:spPr>
          <a:xfrm>
            <a:off x="8243129" y="2853758"/>
            <a:ext cx="1312392" cy="270637"/>
          </a:xfrm>
          <a:prstGeom prst="rect">
            <a:avLst/>
          </a:prstGeom>
          <a:noFill/>
        </p:spPr>
        <p:txBody>
          <a:bodyPr wrap="none" lIns="72000" tIns="54000" rIns="72000" bIns="54000" rtlCol="0">
            <a:spAutoFit/>
          </a:bodyPr>
          <a:lstStyle/>
          <a:p>
            <a:r>
              <a:rPr lang="en-US" altLang="ko-KR" sz="105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#</a:t>
            </a:r>
            <a:r>
              <a:rPr lang="ko-KR" altLang="en-US" sz="105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인과</a:t>
            </a:r>
            <a:r>
              <a:rPr lang="en-US" altLang="ko-KR" sz="105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 #</a:t>
            </a:r>
            <a:r>
              <a:rPr lang="ko-KR" altLang="en-US" sz="1050" dirty="0" err="1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능동적인전투</a:t>
            </a:r>
            <a:endParaRPr lang="en-US" altLang="ko-KR" sz="900" dirty="0">
              <a:solidFill>
                <a:schemeClr val="tx1">
                  <a:lumMod val="65000"/>
                  <a:lumOff val="3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058834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472726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 descr="금속, 황동, 시계, 청동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8CF7B46-1A1C-6B04-5A0D-8D271EA224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705"/>
          <a:stretch>
            <a:fillRect/>
          </a:stretch>
        </p:blipFill>
        <p:spPr>
          <a:xfrm>
            <a:off x="9487527" y="1768883"/>
            <a:ext cx="1213688" cy="1350922"/>
          </a:xfrm>
          <a:prstGeom prst="rect">
            <a:avLst/>
          </a:prstGeom>
        </p:spPr>
      </p:pic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B250ABCA-F838-4E10-AFDA-7D8B3A9BFB31}"/>
              </a:ext>
            </a:extLst>
          </p:cNvPr>
          <p:cNvSpPr/>
          <p:nvPr/>
        </p:nvSpPr>
        <p:spPr>
          <a:xfrm>
            <a:off x="8687718" y="2391963"/>
            <a:ext cx="299207" cy="158427"/>
          </a:xfrm>
          <a:prstGeom prst="rightArrow">
            <a:avLst/>
          </a:prstGeom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 descr="시계, 병, 정물 사진, 손목시계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D2C1B14-7BAC-E184-BCA3-103A5F0C26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9713" y="1798337"/>
            <a:ext cx="845135" cy="112222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6BB8F37-1E7E-A803-F73D-A2659AE2EEAB}"/>
              </a:ext>
            </a:extLst>
          </p:cNvPr>
          <p:cNvSpPr txBox="1"/>
          <p:nvPr/>
        </p:nvSpPr>
        <p:spPr>
          <a:xfrm>
            <a:off x="9409889" y="3175015"/>
            <a:ext cx="1368965" cy="1449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10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>
              <a:lnSpc>
                <a:spcPct val="130000"/>
              </a:lnSpc>
            </a:pPr>
            <a:r>
              <a:rPr lang="ko-KR" altLang="en-US" sz="8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성반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(Astrolabe) : 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천문 관측 도구</a:t>
            </a:r>
            <a:endParaRPr lang="en-US" altLang="ko-KR" sz="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61873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인간의 얼굴, 패션 액세서리, 의류, CG 아트워크이(가) 표시된 사진&#10;&#10;자동 생성된 설명">
            <a:extLst>
              <a:ext uri="{FF2B5EF4-FFF2-40B4-BE49-F238E27FC236}">
                <a16:creationId xmlns:a16="http://schemas.microsoft.com/office/drawing/2014/main" id="{9460CE70-3C58-8C2F-DE64-95469E6BDA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894A4B0-ECA2-0F59-FEAA-19EB201BFD64}"/>
              </a:ext>
            </a:extLst>
          </p:cNvPr>
          <p:cNvSpPr txBox="1"/>
          <p:nvPr/>
        </p:nvSpPr>
        <p:spPr>
          <a:xfrm>
            <a:off x="2183387" y="1052994"/>
            <a:ext cx="156004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현자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B836E7-9516-B8CA-E1C4-E7000F7FC25C}"/>
              </a:ext>
            </a:extLst>
          </p:cNvPr>
          <p:cNvSpPr txBox="1"/>
          <p:nvPr/>
        </p:nvSpPr>
        <p:spPr>
          <a:xfrm>
            <a:off x="8474897" y="5885209"/>
            <a:ext cx="32095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[Chrono Odyssey] </a:t>
            </a:r>
            <a:r>
              <a:rPr lang="ko-KR" altLang="en-US" sz="1200" dirty="0">
                <a:solidFill>
                  <a:schemeClr val="bg1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캐릭터 전투 기획 사전 과제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A19209-1795-993C-8D51-CB6AFE2FFC25}"/>
              </a:ext>
            </a:extLst>
          </p:cNvPr>
          <p:cNvSpPr txBox="1"/>
          <p:nvPr/>
        </p:nvSpPr>
        <p:spPr>
          <a:xfrm>
            <a:off x="10739941" y="6162208"/>
            <a:ext cx="94448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000" dirty="0">
                <a:solidFill>
                  <a:schemeClr val="bg1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작성자 </a:t>
            </a:r>
            <a:r>
              <a:rPr lang="en-US" altLang="ko-KR" sz="1000" dirty="0">
                <a:solidFill>
                  <a:schemeClr val="bg1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 </a:t>
            </a:r>
            <a:r>
              <a:rPr lang="ko-KR" altLang="en-US" sz="1000" dirty="0">
                <a:solidFill>
                  <a:schemeClr val="bg1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홍진선</a:t>
            </a:r>
          </a:p>
        </p:txBody>
      </p:sp>
      <p:pic>
        <p:nvPicPr>
          <p:cNvPr id="12" name="그림 11" descr="폰트, 타이포그래피, 텍스트, 그래픽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4A8D403-967D-8568-A475-1C60C53962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8438" y="179407"/>
            <a:ext cx="1168111" cy="327508"/>
          </a:xfrm>
          <a:prstGeom prst="rect">
            <a:avLst/>
          </a:prstGeom>
          <a:effectLst/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46D0900-3837-C2AF-895B-FCFFF0AFB240}"/>
              </a:ext>
            </a:extLst>
          </p:cNvPr>
          <p:cNvSpPr txBox="1"/>
          <p:nvPr/>
        </p:nvSpPr>
        <p:spPr>
          <a:xfrm>
            <a:off x="3677706" y="1453104"/>
            <a:ext cx="12170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(Sage)</a:t>
            </a:r>
            <a:endParaRPr lang="ko-KR" altLang="en-US" sz="28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빛의 계승자 Bold" panose="020B0600000101010101" pitchFamily="50" charset="-127"/>
              <a:ea typeface="빛의 계승자 Bold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B740F68-A875-72D2-EEAB-B36468B92786}"/>
              </a:ext>
            </a:extLst>
          </p:cNvPr>
          <p:cNvSpPr txBox="1"/>
          <p:nvPr/>
        </p:nvSpPr>
        <p:spPr>
          <a:xfrm>
            <a:off x="2471830" y="2099435"/>
            <a:ext cx="20810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클래스 컨셉 및 스킬 디자인 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  <a:effectLst/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267036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의상 디자인, 덮개, 의류, 인간의 얼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303520C9-FA19-6F5E-99E7-9470250C5D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559" y="481957"/>
            <a:ext cx="3395538" cy="582856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3AD5D99-5C95-CC20-365D-361622E52225}"/>
              </a:ext>
            </a:extLst>
          </p:cNvPr>
          <p:cNvSpPr txBox="1"/>
          <p:nvPr/>
        </p:nvSpPr>
        <p:spPr>
          <a:xfrm>
            <a:off x="6140519" y="1461246"/>
            <a:ext cx="4286205" cy="1477328"/>
          </a:xfrm>
          <a:prstGeom prst="rect">
            <a:avLst/>
          </a:prstGeom>
          <a:noFill/>
        </p:spPr>
        <p:txBody>
          <a:bodyPr wrap="square" lIns="18000" rIns="18000" rtlCol="0">
            <a:spAutoFit/>
          </a:bodyPr>
          <a:lstStyle/>
          <a:p>
            <a:pPr latinLnBrk="0"/>
            <a:r>
              <a:rPr lang="ko-KR" altLang="en-US" sz="1000" dirty="0">
                <a:solidFill>
                  <a:srgbClr val="D4CFC5"/>
                </a:solidFill>
                <a:effectLst/>
                <a:latin typeface="빛의 계승자 Regular" panose="020B0600000101010101" pitchFamily="50" charset="-127"/>
                <a:ea typeface="빛의 계승자 Regular" panose="020B0600000101010101" pitchFamily="50" charset="-127"/>
                <a:cs typeface="Pretendard Medium" panose="02000603000000020004" pitchFamily="2" charset="-127"/>
              </a:rPr>
              <a:t>현자는 원리와 법칙을 파악하여 최소한의 움직임으로 최대의 결과를 만들어 내는 효율을 추구합니다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빛의 계승자 Regular" panose="020B0600000101010101" pitchFamily="50" charset="-127"/>
                <a:ea typeface="빛의 계승자 Regular" panose="020B0600000101010101" pitchFamily="50" charset="-127"/>
                <a:cs typeface="Pretendard Medium" panose="02000603000000020004" pitchFamily="2" charset="-127"/>
              </a:rPr>
              <a:t>. </a:t>
            </a:r>
          </a:p>
          <a:p>
            <a:pPr latinLnBrk="0"/>
            <a:endParaRPr lang="en-US" altLang="ko-KR" sz="1000" dirty="0">
              <a:solidFill>
                <a:srgbClr val="D4CFC5"/>
              </a:solidFill>
              <a:effectLst/>
              <a:latin typeface="빛의 계승자 Regular" panose="020B0600000101010101" pitchFamily="50" charset="-127"/>
              <a:ea typeface="빛의 계승자 Regular" panose="020B0600000101010101" pitchFamily="50" charset="-127"/>
              <a:cs typeface="Pretendard Medium" panose="02000603000000020004" pitchFamily="2" charset="-127"/>
            </a:endParaRPr>
          </a:p>
          <a:p>
            <a:pPr latinLnBrk="0"/>
            <a:r>
              <a:rPr lang="ko-KR" altLang="en-US" sz="1000" dirty="0">
                <a:solidFill>
                  <a:srgbClr val="D4CFC5"/>
                </a:solidFill>
                <a:latin typeface="빛의 계승자 Regular" panose="020B0600000101010101" pitchFamily="50" charset="-127"/>
                <a:ea typeface="빛의 계승자 Regular" panose="020B0600000101010101" pitchFamily="50" charset="-127"/>
                <a:cs typeface="Pretendard Medium" panose="02000603000000020004" pitchFamily="2" charset="-127"/>
              </a:rPr>
              <a:t>그들의 모든 기술은 인과에서 비롯되며 전장에서의 행위에 따라 쌓이는 인과는 행동을 멈추면 빠르게 소멸됩니다</a:t>
            </a:r>
            <a:r>
              <a:rPr lang="en-US" altLang="ko-KR" sz="1000" dirty="0">
                <a:solidFill>
                  <a:srgbClr val="D4CFC5"/>
                </a:solidFill>
                <a:latin typeface="빛의 계승자 Regular" panose="020B0600000101010101" pitchFamily="50" charset="-127"/>
                <a:ea typeface="빛의 계승자 Regular" panose="020B0600000101010101" pitchFamily="50" charset="-127"/>
                <a:cs typeface="Pretendard Medium" panose="02000603000000020004" pitchFamily="2" charset="-127"/>
              </a:rPr>
              <a:t>.</a:t>
            </a:r>
          </a:p>
          <a:p>
            <a:pPr latinLnBrk="0"/>
            <a:endParaRPr lang="en-US" altLang="ko-KR" sz="1000" dirty="0">
              <a:solidFill>
                <a:srgbClr val="D4CFC5"/>
              </a:solidFill>
              <a:latin typeface="빛의 계승자 Regular" panose="020B0600000101010101" pitchFamily="50" charset="-127"/>
              <a:ea typeface="빛의 계승자 Regular" panose="020B0600000101010101" pitchFamily="50" charset="-127"/>
              <a:cs typeface="Pretendard Medium" panose="02000603000000020004" pitchFamily="2" charset="-127"/>
            </a:endParaRPr>
          </a:p>
          <a:p>
            <a:pPr latinLnBrk="0"/>
            <a:r>
              <a:rPr lang="ko-KR" altLang="en-US" sz="1000" dirty="0">
                <a:solidFill>
                  <a:srgbClr val="D4CFC5"/>
                </a:solidFill>
                <a:latin typeface="빛의 계승자 Regular" panose="020B0600000101010101" pitchFamily="50" charset="-127"/>
                <a:ea typeface="빛의 계승자 Regular" panose="020B0600000101010101" pitchFamily="50" charset="-127"/>
                <a:cs typeface="Pretendard Medium" panose="02000603000000020004" pitchFamily="2" charset="-127"/>
              </a:rPr>
              <a:t>이 험난한 과정을 흔들림 없이 해낸 현자들은 전장의 위기를 극복하는 지침이 됩니다</a:t>
            </a:r>
            <a:r>
              <a:rPr lang="en-US" altLang="ko-KR" sz="1000" dirty="0">
                <a:solidFill>
                  <a:srgbClr val="D4CFC5"/>
                </a:solidFill>
                <a:latin typeface="빛의 계승자 Regular" panose="020B0600000101010101" pitchFamily="50" charset="-127"/>
                <a:ea typeface="빛의 계승자 Regular" panose="020B0600000101010101" pitchFamily="50" charset="-127"/>
                <a:cs typeface="Pretendard Medium" panose="02000603000000020004" pitchFamily="2" charset="-127"/>
              </a:rPr>
              <a:t>.</a:t>
            </a:r>
            <a:endParaRPr lang="en-US" altLang="ko-KR" sz="1000" dirty="0">
              <a:solidFill>
                <a:srgbClr val="D4CFC5"/>
              </a:solidFill>
              <a:effectLst/>
              <a:latin typeface="빛의 계승자 Regular" panose="020B0600000101010101" pitchFamily="50" charset="-127"/>
              <a:ea typeface="빛의 계승자 Regular" panose="020B0600000101010101" pitchFamily="50" charset="-127"/>
              <a:cs typeface="Pretendard Medium" panose="02000603000000020004" pitchFamily="2" charset="-127"/>
            </a:endParaRPr>
          </a:p>
          <a:p>
            <a:pPr latinLnBrk="0"/>
            <a:endParaRPr lang="en-US" altLang="ko-KR" sz="1000" dirty="0">
              <a:solidFill>
                <a:srgbClr val="D4CFC5"/>
              </a:solidFill>
              <a:effectLst/>
              <a:latin typeface="빛의 계승자 Regular" panose="020B0600000101010101" pitchFamily="50" charset="-127"/>
              <a:ea typeface="빛의 계승자 Regular" panose="020B0600000101010101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14A248A-4797-19E8-0DDA-A73FFE0A3696}"/>
              </a:ext>
            </a:extLst>
          </p:cNvPr>
          <p:cNvSpPr txBox="1"/>
          <p:nvPr/>
        </p:nvSpPr>
        <p:spPr>
          <a:xfrm>
            <a:off x="6140519" y="819499"/>
            <a:ext cx="546106" cy="400110"/>
          </a:xfrm>
          <a:prstGeom prst="rect">
            <a:avLst/>
          </a:prstGeom>
          <a:noFill/>
        </p:spPr>
        <p:txBody>
          <a:bodyPr wrap="none" lIns="18000" rIns="18000" rtlCol="0">
            <a:spAutoFit/>
          </a:bodyPr>
          <a:lstStyle/>
          <a:p>
            <a:r>
              <a:rPr lang="ko-KR" altLang="en-US" sz="2000" dirty="0">
                <a:solidFill>
                  <a:srgbClr val="D4CFC5"/>
                </a:solidFill>
                <a:effectLst/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현자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9505498-3D6C-6BDD-D097-A63C598092AD}"/>
              </a:ext>
            </a:extLst>
          </p:cNvPr>
          <p:cNvCxnSpPr>
            <a:cxnSpLocks/>
          </p:cNvCxnSpPr>
          <p:nvPr/>
        </p:nvCxnSpPr>
        <p:spPr>
          <a:xfrm>
            <a:off x="6140519" y="1306189"/>
            <a:ext cx="4286205" cy="0"/>
          </a:xfrm>
          <a:prstGeom prst="line">
            <a:avLst/>
          </a:prstGeom>
          <a:ln w="12700" cap="rnd">
            <a:solidFill>
              <a:srgbClr val="D4CFC5">
                <a:alpha val="39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333F113-745B-F3DC-9179-B192AD79DB72}"/>
              </a:ext>
            </a:extLst>
          </p:cNvPr>
          <p:cNvSpPr txBox="1"/>
          <p:nvPr/>
        </p:nvSpPr>
        <p:spPr>
          <a:xfrm>
            <a:off x="7944377" y="3366543"/>
            <a:ext cx="685568" cy="276999"/>
          </a:xfrm>
          <a:prstGeom prst="rect">
            <a:avLst/>
          </a:prstGeom>
          <a:noFill/>
        </p:spPr>
        <p:txBody>
          <a:bodyPr wrap="none" lIns="18000" rIns="18000" rtlCol="0">
            <a:spAutoFit/>
          </a:bodyPr>
          <a:lstStyle>
            <a:defPPr>
              <a:defRPr lang="ko-KR"/>
            </a:defPPr>
            <a:lvl1pPr>
              <a:defRPr sz="2000">
                <a:solidFill>
                  <a:srgbClr val="D4CFC5"/>
                </a:solidFill>
                <a:effectLst/>
                <a:latin typeface="빛의 계승자 Bold" panose="020B0600000101010101" pitchFamily="50" charset="-127"/>
                <a:ea typeface="빛의 계승자 Bold" panose="020B0600000101010101" pitchFamily="50" charset="-127"/>
              </a:defRPr>
            </a:lvl1pPr>
          </a:lstStyle>
          <a:p>
            <a:r>
              <a:rPr lang="ko-KR" altLang="en-US" sz="1200" dirty="0"/>
              <a:t>무기 타입</a:t>
            </a:r>
            <a:endParaRPr lang="en-US" altLang="ko-KR" sz="1200" dirty="0"/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1F63FE44-91D1-7154-8C51-C215111B80E9}"/>
              </a:ext>
            </a:extLst>
          </p:cNvPr>
          <p:cNvGrpSpPr/>
          <p:nvPr/>
        </p:nvGrpSpPr>
        <p:grpSpPr>
          <a:xfrm>
            <a:off x="7624761" y="3769274"/>
            <a:ext cx="1324800" cy="2203704"/>
            <a:chOff x="6843948" y="4221480"/>
            <a:chExt cx="1324800" cy="2203704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B42C2C66-E1E6-A1BA-C135-DACCB6F33138}"/>
                </a:ext>
              </a:extLst>
            </p:cNvPr>
            <p:cNvSpPr/>
            <p:nvPr/>
          </p:nvSpPr>
          <p:spPr>
            <a:xfrm>
              <a:off x="6851028" y="4221480"/>
              <a:ext cx="1310640" cy="2133600"/>
            </a:xfrm>
            <a:prstGeom prst="rect">
              <a:avLst/>
            </a:prstGeom>
            <a:gradFill flip="none" rotWithShape="1">
              <a:gsLst>
                <a:gs pos="0">
                  <a:srgbClr val="545243">
                    <a:lumMod val="99000"/>
                  </a:srgbClr>
                </a:gs>
                <a:gs pos="74000">
                  <a:srgbClr val="545243"/>
                </a:gs>
                <a:gs pos="83000">
                  <a:srgbClr val="545243">
                    <a:alpha val="40000"/>
                  </a:srgbClr>
                </a:gs>
                <a:gs pos="100000">
                  <a:srgbClr val="545243">
                    <a:alpha val="0"/>
                  </a:srgbClr>
                </a:gs>
              </a:gsLst>
              <a:lin ang="5400000" scaled="1"/>
              <a:tileRect/>
            </a:gradFill>
            <a:ln w="12700">
              <a:solidFill>
                <a:srgbClr val="616052">
                  <a:alpha val="2400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BFE76C38-DE0F-1A94-1578-7ABE173059FC}"/>
                </a:ext>
              </a:extLst>
            </p:cNvPr>
            <p:cNvSpPr/>
            <p:nvPr/>
          </p:nvSpPr>
          <p:spPr>
            <a:xfrm>
              <a:off x="6908927" y="4278629"/>
              <a:ext cx="1194842" cy="1950719"/>
            </a:xfrm>
            <a:prstGeom prst="rect">
              <a:avLst/>
            </a:prstGeom>
            <a:gradFill flip="none" rotWithShape="1">
              <a:gsLst>
                <a:gs pos="0">
                  <a:srgbClr val="545243"/>
                </a:gs>
                <a:gs pos="74000">
                  <a:srgbClr val="545243"/>
                </a:gs>
                <a:gs pos="83000">
                  <a:srgbClr val="545243">
                    <a:alpha val="40000"/>
                  </a:srgbClr>
                </a:gs>
                <a:gs pos="100000">
                  <a:srgbClr val="545243">
                    <a:alpha val="0"/>
                  </a:srgbClr>
                </a:gs>
              </a:gsLst>
              <a:lin ang="5400000" scaled="1"/>
              <a:tileRect/>
            </a:gradFill>
            <a:ln w="19050">
              <a:solidFill>
                <a:srgbClr val="61605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6ADC3F3C-CEEE-A8C4-AB63-B2637D73C3A1}"/>
                </a:ext>
              </a:extLst>
            </p:cNvPr>
            <p:cNvSpPr/>
            <p:nvPr/>
          </p:nvSpPr>
          <p:spPr>
            <a:xfrm>
              <a:off x="6843948" y="4221480"/>
              <a:ext cx="1324800" cy="2203704"/>
            </a:xfrm>
            <a:prstGeom prst="rect">
              <a:avLst/>
            </a:prstGeom>
            <a:gradFill flip="none" rotWithShape="1">
              <a:gsLst>
                <a:gs pos="0">
                  <a:srgbClr val="443B3A"/>
                </a:gs>
                <a:gs pos="10000">
                  <a:srgbClr val="443B3A"/>
                </a:gs>
                <a:gs pos="21000">
                  <a:srgbClr val="443B3A"/>
                </a:gs>
                <a:gs pos="100000">
                  <a:srgbClr val="545243">
                    <a:alpha val="0"/>
                  </a:srgbClr>
                </a:gs>
              </a:gsLst>
              <a:lin ang="16200000" scaled="1"/>
              <a:tileRect/>
            </a:gradFill>
            <a:ln w="127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B5F1A42B-E79A-16F9-C48E-B1C57B02FF2A}"/>
              </a:ext>
            </a:extLst>
          </p:cNvPr>
          <p:cNvGrpSpPr/>
          <p:nvPr/>
        </p:nvGrpSpPr>
        <p:grpSpPr>
          <a:xfrm>
            <a:off x="9109004" y="3769274"/>
            <a:ext cx="1324800" cy="2203704"/>
            <a:chOff x="8273106" y="4221480"/>
            <a:chExt cx="1324800" cy="2203704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05F661BC-6C05-1FA3-3484-70A547910FD4}"/>
                </a:ext>
              </a:extLst>
            </p:cNvPr>
            <p:cNvSpPr/>
            <p:nvPr/>
          </p:nvSpPr>
          <p:spPr>
            <a:xfrm>
              <a:off x="8280186" y="4221480"/>
              <a:ext cx="1310640" cy="2133600"/>
            </a:xfrm>
            <a:prstGeom prst="rect">
              <a:avLst/>
            </a:prstGeom>
            <a:gradFill flip="none" rotWithShape="1">
              <a:gsLst>
                <a:gs pos="0">
                  <a:srgbClr val="545243">
                    <a:lumMod val="99000"/>
                  </a:srgbClr>
                </a:gs>
                <a:gs pos="74000">
                  <a:srgbClr val="545243"/>
                </a:gs>
                <a:gs pos="83000">
                  <a:srgbClr val="545243">
                    <a:alpha val="40000"/>
                  </a:srgbClr>
                </a:gs>
                <a:gs pos="100000">
                  <a:srgbClr val="545243">
                    <a:alpha val="0"/>
                  </a:srgbClr>
                </a:gs>
              </a:gsLst>
              <a:lin ang="5400000" scaled="1"/>
              <a:tileRect/>
            </a:gradFill>
            <a:ln w="12700">
              <a:solidFill>
                <a:srgbClr val="616052">
                  <a:alpha val="2400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BDA5655F-51EB-BDD9-17F2-C5F862825958}"/>
                </a:ext>
              </a:extLst>
            </p:cNvPr>
            <p:cNvSpPr/>
            <p:nvPr/>
          </p:nvSpPr>
          <p:spPr>
            <a:xfrm>
              <a:off x="8338085" y="4278629"/>
              <a:ext cx="1194842" cy="1950719"/>
            </a:xfrm>
            <a:prstGeom prst="rect">
              <a:avLst/>
            </a:prstGeom>
            <a:gradFill flip="none" rotWithShape="1">
              <a:gsLst>
                <a:gs pos="0">
                  <a:srgbClr val="545243"/>
                </a:gs>
                <a:gs pos="74000">
                  <a:srgbClr val="545243"/>
                </a:gs>
                <a:gs pos="83000">
                  <a:srgbClr val="545243">
                    <a:alpha val="40000"/>
                  </a:srgbClr>
                </a:gs>
                <a:gs pos="100000">
                  <a:srgbClr val="545243">
                    <a:alpha val="0"/>
                  </a:srgbClr>
                </a:gs>
              </a:gsLst>
              <a:lin ang="5400000" scaled="1"/>
              <a:tileRect/>
            </a:gradFill>
            <a:ln w="19050">
              <a:solidFill>
                <a:srgbClr val="61605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1E1C2AB2-2C1A-FBCB-C567-30C3B86C20AF}"/>
                </a:ext>
              </a:extLst>
            </p:cNvPr>
            <p:cNvSpPr/>
            <p:nvPr/>
          </p:nvSpPr>
          <p:spPr>
            <a:xfrm>
              <a:off x="8273106" y="4221480"/>
              <a:ext cx="1324800" cy="2203704"/>
            </a:xfrm>
            <a:prstGeom prst="rect">
              <a:avLst/>
            </a:prstGeom>
            <a:gradFill flip="none" rotWithShape="1">
              <a:gsLst>
                <a:gs pos="0">
                  <a:srgbClr val="443B3A"/>
                </a:gs>
                <a:gs pos="10000">
                  <a:srgbClr val="443B3A"/>
                </a:gs>
                <a:gs pos="21000">
                  <a:srgbClr val="443B3A"/>
                </a:gs>
                <a:gs pos="100000">
                  <a:srgbClr val="545243">
                    <a:alpha val="0"/>
                  </a:srgbClr>
                </a:gs>
              </a:gsLst>
              <a:lin ang="16200000" scaled="1"/>
              <a:tileRect/>
            </a:gradFill>
            <a:ln w="127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A392571C-B414-DFDD-7FE0-334C3AEBBFCC}"/>
              </a:ext>
            </a:extLst>
          </p:cNvPr>
          <p:cNvGrpSpPr/>
          <p:nvPr/>
        </p:nvGrpSpPr>
        <p:grpSpPr>
          <a:xfrm>
            <a:off x="6140519" y="3769274"/>
            <a:ext cx="1324800" cy="2203704"/>
            <a:chOff x="5437200" y="4221480"/>
            <a:chExt cx="1324800" cy="2203704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7FAC04C4-ED3C-EC0D-57AE-9D300A0D8DFF}"/>
                </a:ext>
              </a:extLst>
            </p:cNvPr>
            <p:cNvSpPr/>
            <p:nvPr/>
          </p:nvSpPr>
          <p:spPr>
            <a:xfrm>
              <a:off x="5444280" y="4221480"/>
              <a:ext cx="1310640" cy="2133600"/>
            </a:xfrm>
            <a:prstGeom prst="rect">
              <a:avLst/>
            </a:prstGeom>
            <a:gradFill flip="none" rotWithShape="1">
              <a:gsLst>
                <a:gs pos="0">
                  <a:srgbClr val="545243">
                    <a:lumMod val="99000"/>
                  </a:srgbClr>
                </a:gs>
                <a:gs pos="74000">
                  <a:srgbClr val="545243"/>
                </a:gs>
                <a:gs pos="83000">
                  <a:srgbClr val="545243">
                    <a:alpha val="40000"/>
                  </a:srgbClr>
                </a:gs>
                <a:gs pos="100000">
                  <a:srgbClr val="545243">
                    <a:alpha val="0"/>
                  </a:srgbClr>
                </a:gs>
              </a:gsLst>
              <a:lin ang="5400000" scaled="1"/>
              <a:tileRect/>
            </a:gradFill>
            <a:ln w="12700">
              <a:solidFill>
                <a:srgbClr val="616052">
                  <a:alpha val="2400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71B63459-2BF6-22FA-EDA1-D2EBA9ECAB4E}"/>
                </a:ext>
              </a:extLst>
            </p:cNvPr>
            <p:cNvSpPr/>
            <p:nvPr/>
          </p:nvSpPr>
          <p:spPr>
            <a:xfrm>
              <a:off x="5502179" y="4278629"/>
              <a:ext cx="1194842" cy="1950719"/>
            </a:xfrm>
            <a:prstGeom prst="rect">
              <a:avLst/>
            </a:prstGeom>
            <a:gradFill flip="none" rotWithShape="1">
              <a:gsLst>
                <a:gs pos="0">
                  <a:srgbClr val="545243"/>
                </a:gs>
                <a:gs pos="74000">
                  <a:srgbClr val="545243"/>
                </a:gs>
                <a:gs pos="83000">
                  <a:srgbClr val="545243">
                    <a:alpha val="40000"/>
                  </a:srgbClr>
                </a:gs>
                <a:gs pos="100000">
                  <a:srgbClr val="545243">
                    <a:alpha val="0"/>
                  </a:srgbClr>
                </a:gs>
              </a:gsLst>
              <a:lin ang="5400000" scaled="1"/>
              <a:tileRect/>
            </a:gradFill>
            <a:ln w="19050">
              <a:solidFill>
                <a:srgbClr val="61605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FAD76851-DA6C-6863-358A-895D6EB07E70}"/>
                </a:ext>
              </a:extLst>
            </p:cNvPr>
            <p:cNvSpPr/>
            <p:nvPr/>
          </p:nvSpPr>
          <p:spPr>
            <a:xfrm>
              <a:off x="5437200" y="4221480"/>
              <a:ext cx="1324800" cy="2203704"/>
            </a:xfrm>
            <a:prstGeom prst="rect">
              <a:avLst/>
            </a:prstGeom>
            <a:gradFill flip="none" rotWithShape="1">
              <a:gsLst>
                <a:gs pos="0">
                  <a:srgbClr val="443B3A"/>
                </a:gs>
                <a:gs pos="10000">
                  <a:srgbClr val="443B3A"/>
                </a:gs>
                <a:gs pos="21000">
                  <a:srgbClr val="443B3A"/>
                </a:gs>
                <a:gs pos="100000">
                  <a:srgbClr val="545243">
                    <a:alpha val="0"/>
                  </a:srgbClr>
                </a:gs>
              </a:gsLst>
              <a:lin ang="16200000" scaled="1"/>
              <a:tileRect/>
            </a:gradFill>
            <a:ln w="127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6" name="타원 35">
            <a:extLst>
              <a:ext uri="{FF2B5EF4-FFF2-40B4-BE49-F238E27FC236}">
                <a16:creationId xmlns:a16="http://schemas.microsoft.com/office/drawing/2014/main" id="{6F9D368D-75A5-C7F4-2861-D1D0F7FF30D7}"/>
              </a:ext>
            </a:extLst>
          </p:cNvPr>
          <p:cNvSpPr/>
          <p:nvPr/>
        </p:nvSpPr>
        <p:spPr>
          <a:xfrm>
            <a:off x="6449892" y="4200817"/>
            <a:ext cx="706055" cy="706055"/>
          </a:xfrm>
          <a:prstGeom prst="ellipse">
            <a:avLst/>
          </a:prstGeom>
          <a:ln w="19050">
            <a:solidFill>
              <a:srgbClr val="616052"/>
            </a:solidFill>
          </a:ln>
          <a:effectLst>
            <a:glow rad="12700">
              <a:schemeClr val="tx1"/>
            </a:glow>
          </a:effectLst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088C5F6-2289-7802-1CCA-E1D0B84925FA}"/>
              </a:ext>
            </a:extLst>
          </p:cNvPr>
          <p:cNvSpPr txBox="1"/>
          <p:nvPr/>
        </p:nvSpPr>
        <p:spPr>
          <a:xfrm>
            <a:off x="6651694" y="5215049"/>
            <a:ext cx="302450" cy="253916"/>
          </a:xfrm>
          <a:prstGeom prst="rect">
            <a:avLst/>
          </a:prstGeom>
          <a:noFill/>
        </p:spPr>
        <p:txBody>
          <a:bodyPr wrap="none" lIns="18000" rIns="18000" rtlCol="0">
            <a:spAutoFit/>
          </a:bodyPr>
          <a:lstStyle>
            <a:defPPr>
              <a:defRPr lang="ko-KR"/>
            </a:defPPr>
            <a:lvl1pPr>
              <a:defRPr sz="2000">
                <a:solidFill>
                  <a:srgbClr val="D4CFC5"/>
                </a:solidFill>
                <a:effectLst/>
                <a:latin typeface="빛의 계승자 Bold" panose="020B0600000101010101" pitchFamily="50" charset="-127"/>
                <a:ea typeface="빛의 계승자 Bold" panose="020B0600000101010101" pitchFamily="50" charset="-127"/>
              </a:defRPr>
            </a:lvl1pPr>
          </a:lstStyle>
          <a:p>
            <a:pPr algn="ctr"/>
            <a:r>
              <a:rPr lang="ko-KR" altLang="en-US" sz="1050" dirty="0" err="1"/>
              <a:t>성반</a:t>
            </a:r>
            <a:endParaRPr lang="en-US" altLang="ko-KR" sz="105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9ED7D4C-830D-2AEF-1F6B-AD011E92FF27}"/>
              </a:ext>
            </a:extLst>
          </p:cNvPr>
          <p:cNvSpPr txBox="1"/>
          <p:nvPr/>
        </p:nvSpPr>
        <p:spPr>
          <a:xfrm>
            <a:off x="7934760" y="5215049"/>
            <a:ext cx="704804" cy="230832"/>
          </a:xfrm>
          <a:prstGeom prst="rect">
            <a:avLst/>
          </a:prstGeom>
          <a:noFill/>
        </p:spPr>
        <p:txBody>
          <a:bodyPr wrap="none" lIns="18000" rIns="18000" rtlCol="0">
            <a:spAutoFit/>
          </a:bodyPr>
          <a:lstStyle>
            <a:defPPr>
              <a:defRPr lang="ko-KR"/>
            </a:defPPr>
            <a:lvl1pPr>
              <a:defRPr sz="2000">
                <a:solidFill>
                  <a:srgbClr val="D4CFC5"/>
                </a:solidFill>
                <a:effectLst/>
                <a:latin typeface="빛의 계승자 Bold" panose="020B0600000101010101" pitchFamily="50" charset="-127"/>
                <a:ea typeface="빛의 계승자 Bold" panose="020B0600000101010101" pitchFamily="50" charset="-127"/>
              </a:defRPr>
            </a:lvl1pPr>
          </a:lstStyle>
          <a:p>
            <a:pPr algn="ctr"/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</a:rPr>
              <a:t>현자 무기 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</a:rPr>
              <a:t>2)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9E4210F-1451-8C46-9F05-43CB87A56955}"/>
              </a:ext>
            </a:extLst>
          </p:cNvPr>
          <p:cNvSpPr txBox="1"/>
          <p:nvPr/>
        </p:nvSpPr>
        <p:spPr>
          <a:xfrm>
            <a:off x="9419002" y="5215049"/>
            <a:ext cx="704804" cy="230832"/>
          </a:xfrm>
          <a:prstGeom prst="rect">
            <a:avLst/>
          </a:prstGeom>
          <a:noFill/>
        </p:spPr>
        <p:txBody>
          <a:bodyPr wrap="none" lIns="18000" rIns="18000" rtlCol="0">
            <a:spAutoFit/>
          </a:bodyPr>
          <a:lstStyle>
            <a:defPPr>
              <a:defRPr lang="ko-KR"/>
            </a:defPPr>
            <a:lvl1pPr>
              <a:defRPr sz="2000">
                <a:solidFill>
                  <a:srgbClr val="D4CFC5"/>
                </a:solidFill>
                <a:effectLst/>
                <a:latin typeface="빛의 계승자 Bold" panose="020B0600000101010101" pitchFamily="50" charset="-127"/>
                <a:ea typeface="빛의 계승자 Bold" panose="020B0600000101010101" pitchFamily="50" charset="-127"/>
              </a:defRPr>
            </a:lvl1pPr>
          </a:lstStyle>
          <a:p>
            <a:pPr algn="ctr"/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</a:rPr>
              <a:t>현자 무기 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</a:rPr>
              <a:t>2)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18664B56-F3D2-D323-AB0C-EF9FFCD1CFC6}"/>
              </a:ext>
            </a:extLst>
          </p:cNvPr>
          <p:cNvSpPr/>
          <p:nvPr/>
        </p:nvSpPr>
        <p:spPr>
          <a:xfrm>
            <a:off x="7934134" y="4200817"/>
            <a:ext cx="706055" cy="706055"/>
          </a:xfrm>
          <a:prstGeom prst="ellipse">
            <a:avLst/>
          </a:prstGeom>
          <a:ln w="19050">
            <a:solidFill>
              <a:srgbClr val="616052"/>
            </a:solidFill>
          </a:ln>
          <a:effectLst>
            <a:glow rad="12700">
              <a:schemeClr val="tx1"/>
            </a:glow>
          </a:effectLst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82AB7E4F-0F6E-BB98-58A1-12949D23229E}"/>
              </a:ext>
            </a:extLst>
          </p:cNvPr>
          <p:cNvSpPr/>
          <p:nvPr/>
        </p:nvSpPr>
        <p:spPr>
          <a:xfrm>
            <a:off x="9418377" y="4200817"/>
            <a:ext cx="706055" cy="706055"/>
          </a:xfrm>
          <a:prstGeom prst="ellipse">
            <a:avLst/>
          </a:prstGeom>
          <a:ln w="19050">
            <a:solidFill>
              <a:srgbClr val="616052"/>
            </a:solidFill>
          </a:ln>
          <a:effectLst>
            <a:glow rad="12700">
              <a:schemeClr val="tx1"/>
            </a:glow>
          </a:effectLst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B9E9381B-7734-0E48-CCDF-11F888EB407A}"/>
              </a:ext>
            </a:extLst>
          </p:cNvPr>
          <p:cNvGrpSpPr/>
          <p:nvPr/>
        </p:nvGrpSpPr>
        <p:grpSpPr>
          <a:xfrm>
            <a:off x="6381282" y="4134510"/>
            <a:ext cx="838667" cy="838667"/>
            <a:chOff x="5173980" y="4061460"/>
            <a:chExt cx="1076960" cy="1076960"/>
          </a:xfrm>
        </p:grpSpPr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8A958DD5-EE1D-8EC4-9017-F787531A0E48}"/>
                </a:ext>
              </a:extLst>
            </p:cNvPr>
            <p:cNvSpPr/>
            <p:nvPr/>
          </p:nvSpPr>
          <p:spPr>
            <a:xfrm>
              <a:off x="5582920" y="4470400"/>
              <a:ext cx="259080" cy="259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2" name="그림 61" descr="원, 예술, 상징, 디자인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7A9CC71E-18BC-8CA2-4828-09881411F1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31" t="5451" r="6152" b="6631"/>
            <a:stretch>
              <a:fillRect/>
            </a:stretch>
          </p:blipFill>
          <p:spPr>
            <a:xfrm>
              <a:off x="5173980" y="4061460"/>
              <a:ext cx="1076960" cy="1076960"/>
            </a:xfrm>
            <a:prstGeom prst="rect">
              <a:avLst/>
            </a:prstGeom>
            <a:effectLst>
              <a:innerShdw blurRad="114300">
                <a:prstClr val="black">
                  <a:alpha val="39000"/>
                </a:prstClr>
              </a:innerShdw>
            </a:effectLst>
          </p:spPr>
        </p:pic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E7BF43CC-C509-560C-06EB-9242F277A6F0}"/>
              </a:ext>
            </a:extLst>
          </p:cNvPr>
          <p:cNvSpPr/>
          <p:nvPr/>
        </p:nvSpPr>
        <p:spPr>
          <a:xfrm>
            <a:off x="5111262" y="-2766646"/>
            <a:ext cx="914400" cy="914400"/>
          </a:xfrm>
          <a:prstGeom prst="rect">
            <a:avLst/>
          </a:prstGeom>
          <a:solidFill>
            <a:srgbClr val="BCB88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54651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A57AA8F1-0B01-7D45-FB25-A736D30EE34A}"/>
              </a:ext>
            </a:extLst>
          </p:cNvPr>
          <p:cNvSpPr/>
          <p:nvPr/>
        </p:nvSpPr>
        <p:spPr>
          <a:xfrm>
            <a:off x="0" y="0"/>
            <a:ext cx="5575886" cy="6858000"/>
          </a:xfrm>
          <a:prstGeom prst="rect">
            <a:avLst/>
          </a:prstGeom>
          <a:solidFill>
            <a:srgbClr val="21222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EB77A3-4EFF-31BB-1D55-2F8FCC271B5C}"/>
              </a:ext>
            </a:extLst>
          </p:cNvPr>
          <p:cNvSpPr txBox="1"/>
          <p:nvPr/>
        </p:nvSpPr>
        <p:spPr>
          <a:xfrm>
            <a:off x="1808508" y="760619"/>
            <a:ext cx="1958870" cy="707886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/>
            <a:r>
              <a:rPr lang="en-US" altLang="ko-KR" sz="4000" spc="300" dirty="0">
                <a:solidFill>
                  <a:schemeClr val="bg1"/>
                </a:solidFill>
                <a:latin typeface="빛의 계승자 Bold" panose="020B0600000101010101" pitchFamily="50" charset="-127"/>
                <a:ea typeface="빛의 계승자 Bold" panose="020B0600000101010101" pitchFamily="50" charset="-127"/>
                <a:cs typeface="Pretendard SemiBold" panose="02000703000000020004" pitchFamily="2" charset="-127"/>
              </a:rPr>
              <a:t>INDEX</a:t>
            </a:r>
            <a:endParaRPr lang="ko-KR" altLang="en-US" sz="4000" spc="300" dirty="0">
              <a:solidFill>
                <a:schemeClr val="bg1"/>
              </a:solidFill>
              <a:latin typeface="빛의 계승자 Bold" panose="020B0600000101010101" pitchFamily="50" charset="-127"/>
              <a:ea typeface="빛의 계승자 Bold" panose="020B0600000101010101" pitchFamily="50" charset="-127"/>
              <a:cs typeface="Pretendard SemiBold" panose="02000703000000020004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1BBB087-A813-E9A2-2F49-D1743E8E2EAC}"/>
              </a:ext>
            </a:extLst>
          </p:cNvPr>
          <p:cNvSpPr txBox="1"/>
          <p:nvPr/>
        </p:nvSpPr>
        <p:spPr>
          <a:xfrm>
            <a:off x="6764220" y="1135571"/>
            <a:ext cx="601127" cy="307777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14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01. </a:t>
            </a:r>
            <a:r>
              <a:rPr lang="ko-KR" altLang="en-US" sz="14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개요</a:t>
            </a:r>
            <a:endParaRPr lang="en-US" altLang="ko-KR" sz="140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481E2B3-9D06-D954-2F3F-C5ED3C72A9ED}"/>
              </a:ext>
            </a:extLst>
          </p:cNvPr>
          <p:cNvSpPr txBox="1"/>
          <p:nvPr/>
        </p:nvSpPr>
        <p:spPr>
          <a:xfrm>
            <a:off x="6764220" y="1412570"/>
            <a:ext cx="1100329" cy="538609"/>
          </a:xfrm>
          <a:prstGeom prst="rect">
            <a:avLst/>
          </a:prstGeom>
          <a:noFill/>
        </p:spPr>
        <p:txBody>
          <a:bodyPr wrap="none" lIns="288000" rIns="0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- </a:t>
            </a: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기획 의도</a:t>
            </a:r>
            <a:endParaRPr lang="en-US" altLang="ko-KR" sz="12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>
              <a:spcAft>
                <a:spcPts val="600"/>
              </a:spcAft>
            </a:pPr>
            <a: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- </a:t>
            </a: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클래스 소개</a:t>
            </a:r>
            <a:endParaRPr lang="en-US" altLang="ko-KR" sz="12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040437F-DE69-08E4-43FE-82BF17CA1753}"/>
              </a:ext>
            </a:extLst>
          </p:cNvPr>
          <p:cNvSpPr txBox="1"/>
          <p:nvPr/>
        </p:nvSpPr>
        <p:spPr>
          <a:xfrm>
            <a:off x="6764220" y="2408034"/>
            <a:ext cx="981038" cy="307777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14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02. </a:t>
            </a:r>
            <a:r>
              <a:rPr lang="ko-KR" altLang="en-US" sz="14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기본 액션</a:t>
            </a:r>
            <a:endParaRPr lang="en-US" altLang="ko-KR" sz="140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1248249-2FA5-E8A0-69B3-D597471EB199}"/>
              </a:ext>
            </a:extLst>
          </p:cNvPr>
          <p:cNvSpPr txBox="1"/>
          <p:nvPr/>
        </p:nvSpPr>
        <p:spPr>
          <a:xfrm>
            <a:off x="6764220" y="2685033"/>
            <a:ext cx="662709" cy="538609"/>
          </a:xfrm>
          <a:prstGeom prst="rect">
            <a:avLst/>
          </a:prstGeom>
          <a:noFill/>
        </p:spPr>
        <p:txBody>
          <a:bodyPr wrap="none" lIns="288000" rIns="0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- </a:t>
            </a: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평타</a:t>
            </a:r>
            <a:endParaRPr lang="en-US" altLang="ko-KR" sz="12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>
              <a:spcAft>
                <a:spcPts val="600"/>
              </a:spcAft>
            </a:pPr>
            <a: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- </a:t>
            </a: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회피</a:t>
            </a:r>
            <a:endParaRPr lang="en-US" altLang="ko-KR" sz="12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C793AB3-A7BB-282E-D73F-55F89FB422A8}"/>
              </a:ext>
            </a:extLst>
          </p:cNvPr>
          <p:cNvSpPr txBox="1"/>
          <p:nvPr/>
        </p:nvSpPr>
        <p:spPr>
          <a:xfrm>
            <a:off x="6764220" y="4012839"/>
            <a:ext cx="1142942" cy="307777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14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03. </a:t>
            </a:r>
            <a:r>
              <a:rPr lang="ko-KR" altLang="en-US" sz="14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액티브 스킬</a:t>
            </a:r>
            <a:endParaRPr lang="en-US" altLang="ko-KR" sz="140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4EC729B-1018-809A-A1CA-1E4017403844}"/>
              </a:ext>
            </a:extLst>
          </p:cNvPr>
          <p:cNvSpPr txBox="1"/>
          <p:nvPr/>
        </p:nvSpPr>
        <p:spPr>
          <a:xfrm>
            <a:off x="6764220" y="4289838"/>
            <a:ext cx="662709" cy="538609"/>
          </a:xfrm>
          <a:prstGeom prst="rect">
            <a:avLst/>
          </a:prstGeom>
          <a:noFill/>
        </p:spPr>
        <p:txBody>
          <a:bodyPr wrap="none" lIns="288000" rIns="0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- </a:t>
            </a: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평타</a:t>
            </a:r>
            <a:endParaRPr lang="en-US" altLang="ko-KR" sz="12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>
              <a:spcAft>
                <a:spcPts val="600"/>
              </a:spcAft>
            </a:pPr>
            <a: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- </a:t>
            </a: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회피</a:t>
            </a:r>
            <a:endParaRPr lang="en-US" altLang="ko-KR" sz="12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B9F5C7F-ED05-C932-9421-44B7E08F6CC9}"/>
              </a:ext>
            </a:extLst>
          </p:cNvPr>
          <p:cNvSpPr txBox="1"/>
          <p:nvPr/>
        </p:nvSpPr>
        <p:spPr>
          <a:xfrm>
            <a:off x="6764220" y="5116026"/>
            <a:ext cx="989053" cy="307777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14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04. </a:t>
            </a:r>
            <a:r>
              <a:rPr lang="ko-KR" altLang="en-US" sz="14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기대 효과</a:t>
            </a:r>
            <a:endParaRPr lang="en-US" altLang="ko-KR" sz="140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BF2DECB-D238-0104-5C9A-C2C1F71B4301}"/>
              </a:ext>
            </a:extLst>
          </p:cNvPr>
          <p:cNvSpPr txBox="1"/>
          <p:nvPr/>
        </p:nvSpPr>
        <p:spPr>
          <a:xfrm>
            <a:off x="6764220" y="5393025"/>
            <a:ext cx="3261177" cy="538609"/>
          </a:xfrm>
          <a:prstGeom prst="rect">
            <a:avLst/>
          </a:prstGeom>
          <a:noFill/>
        </p:spPr>
        <p:txBody>
          <a:bodyPr wrap="none" lIns="288000" rIns="0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- </a:t>
            </a: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추후 업데이트 </a:t>
            </a:r>
            <a: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</a:t>
            </a: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인과를 사용하는 클래스 추가 등</a:t>
            </a:r>
            <a: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</a:t>
            </a:r>
          </a:p>
          <a:p>
            <a:pPr>
              <a:spcAft>
                <a:spcPts val="600"/>
              </a:spcAft>
            </a:pPr>
            <a: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- </a:t>
            </a: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무기 </a:t>
            </a:r>
            <a:r>
              <a:rPr lang="ko-KR" altLang="en-US" sz="12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스왑</a:t>
            </a: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()</a:t>
            </a:r>
          </a:p>
        </p:txBody>
      </p: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5B730A5C-7C67-48FD-642E-56000CBE87FC}"/>
              </a:ext>
            </a:extLst>
          </p:cNvPr>
          <p:cNvSpPr/>
          <p:nvPr/>
        </p:nvSpPr>
        <p:spPr>
          <a:xfrm>
            <a:off x="6445891" y="1255259"/>
            <a:ext cx="68400" cy="68400"/>
          </a:xfrm>
          <a:prstGeom prst="diamond">
            <a:avLst/>
          </a:prstGeom>
          <a:solidFill>
            <a:srgbClr val="21222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다이아몬드 28">
            <a:extLst>
              <a:ext uri="{FF2B5EF4-FFF2-40B4-BE49-F238E27FC236}">
                <a16:creationId xmlns:a16="http://schemas.microsoft.com/office/drawing/2014/main" id="{275C43EA-7C33-BC23-E784-CF9A2410B21E}"/>
              </a:ext>
            </a:extLst>
          </p:cNvPr>
          <p:cNvSpPr/>
          <p:nvPr/>
        </p:nvSpPr>
        <p:spPr>
          <a:xfrm>
            <a:off x="6445891" y="3024858"/>
            <a:ext cx="68400" cy="68400"/>
          </a:xfrm>
          <a:prstGeom prst="diamond">
            <a:avLst/>
          </a:prstGeom>
          <a:solidFill>
            <a:srgbClr val="21222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845DA30E-6598-DAC0-23BA-692D7B94EB1B}"/>
              </a:ext>
            </a:extLst>
          </p:cNvPr>
          <p:cNvSpPr/>
          <p:nvPr/>
        </p:nvSpPr>
        <p:spPr>
          <a:xfrm>
            <a:off x="6445891" y="4914145"/>
            <a:ext cx="68400" cy="68400"/>
          </a:xfrm>
          <a:prstGeom prst="diamond">
            <a:avLst/>
          </a:prstGeom>
          <a:solidFill>
            <a:srgbClr val="21222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03330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A57AA8F1-0B01-7D45-FB25-A736D30EE34A}"/>
              </a:ext>
            </a:extLst>
          </p:cNvPr>
          <p:cNvSpPr/>
          <p:nvPr/>
        </p:nvSpPr>
        <p:spPr>
          <a:xfrm>
            <a:off x="0" y="0"/>
            <a:ext cx="4576941" cy="6858000"/>
          </a:xfrm>
          <a:prstGeom prst="rect">
            <a:avLst/>
          </a:prstGeom>
          <a:solidFill>
            <a:srgbClr val="21222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EB77A3-4EFF-31BB-1D55-2F8FCC271B5C}"/>
              </a:ext>
            </a:extLst>
          </p:cNvPr>
          <p:cNvSpPr txBox="1"/>
          <p:nvPr/>
        </p:nvSpPr>
        <p:spPr>
          <a:xfrm>
            <a:off x="1309035" y="760619"/>
            <a:ext cx="1958870" cy="707886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/>
            <a:r>
              <a:rPr lang="en-US" altLang="ko-KR" sz="4000" spc="300" dirty="0">
                <a:solidFill>
                  <a:schemeClr val="bg1"/>
                </a:solidFill>
                <a:latin typeface="빛의 계승자 Bold" panose="020B0600000101010101" pitchFamily="50" charset="-127"/>
                <a:ea typeface="빛의 계승자 Bold" panose="020B0600000101010101" pitchFamily="50" charset="-127"/>
                <a:cs typeface="Pretendard SemiBold" panose="02000703000000020004" pitchFamily="2" charset="-127"/>
              </a:rPr>
              <a:t>INDEX</a:t>
            </a:r>
            <a:endParaRPr lang="ko-KR" altLang="en-US" sz="4000" spc="300" dirty="0">
              <a:solidFill>
                <a:schemeClr val="bg1"/>
              </a:solidFill>
              <a:latin typeface="빛의 계승자 Bold" panose="020B0600000101010101" pitchFamily="50" charset="-127"/>
              <a:ea typeface="빛의 계승자 Bold" panose="020B0600000101010101" pitchFamily="50" charset="-127"/>
              <a:cs typeface="Pretendard SemiBold" panose="02000703000000020004" pitchFamily="2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481E2B3-9D06-D954-2F3F-C5ED3C72A9ED}"/>
              </a:ext>
            </a:extLst>
          </p:cNvPr>
          <p:cNvSpPr txBox="1"/>
          <p:nvPr/>
        </p:nvSpPr>
        <p:spPr>
          <a:xfrm>
            <a:off x="6574831" y="1456607"/>
            <a:ext cx="1100329" cy="538609"/>
          </a:xfrm>
          <a:prstGeom prst="rect">
            <a:avLst/>
          </a:prstGeom>
          <a:noFill/>
        </p:spPr>
        <p:txBody>
          <a:bodyPr wrap="none" lIns="288000" rIns="0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- </a:t>
            </a: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기획 의도</a:t>
            </a:r>
            <a:endParaRPr lang="en-US" altLang="ko-KR" sz="12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>
              <a:spcAft>
                <a:spcPts val="600"/>
              </a:spcAft>
            </a:pPr>
            <a: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- </a:t>
            </a: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클래스 소개</a:t>
            </a:r>
            <a:endParaRPr lang="en-US" altLang="ko-KR" sz="12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1248249-2FA5-E8A0-69B3-D597471EB199}"/>
              </a:ext>
            </a:extLst>
          </p:cNvPr>
          <p:cNvSpPr txBox="1"/>
          <p:nvPr/>
        </p:nvSpPr>
        <p:spPr>
          <a:xfrm>
            <a:off x="6574831" y="2959914"/>
            <a:ext cx="662709" cy="538609"/>
          </a:xfrm>
          <a:prstGeom prst="rect">
            <a:avLst/>
          </a:prstGeom>
          <a:noFill/>
        </p:spPr>
        <p:txBody>
          <a:bodyPr wrap="none" lIns="288000" rIns="0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- </a:t>
            </a: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평타</a:t>
            </a:r>
            <a:endParaRPr lang="en-US" altLang="ko-KR" sz="12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>
              <a:spcAft>
                <a:spcPts val="600"/>
              </a:spcAft>
            </a:pPr>
            <a: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- </a:t>
            </a: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회피</a:t>
            </a:r>
            <a:endParaRPr lang="en-US" altLang="ko-KR" sz="12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4EC729B-1018-809A-A1CA-1E4017403844}"/>
              </a:ext>
            </a:extLst>
          </p:cNvPr>
          <p:cNvSpPr txBox="1"/>
          <p:nvPr/>
        </p:nvSpPr>
        <p:spPr>
          <a:xfrm>
            <a:off x="6574831" y="4564719"/>
            <a:ext cx="662709" cy="538609"/>
          </a:xfrm>
          <a:prstGeom prst="rect">
            <a:avLst/>
          </a:prstGeom>
          <a:noFill/>
        </p:spPr>
        <p:txBody>
          <a:bodyPr wrap="none" lIns="288000" rIns="0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- </a:t>
            </a: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평타</a:t>
            </a:r>
            <a:endParaRPr lang="en-US" altLang="ko-KR" sz="12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>
              <a:spcAft>
                <a:spcPts val="600"/>
              </a:spcAft>
            </a:pPr>
            <a: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- </a:t>
            </a: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회피</a:t>
            </a:r>
            <a:endParaRPr lang="en-US" altLang="ko-KR" sz="12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796ED815-603C-87ED-2228-8EC2A4782EF6}"/>
              </a:ext>
            </a:extLst>
          </p:cNvPr>
          <p:cNvGrpSpPr/>
          <p:nvPr/>
        </p:nvGrpSpPr>
        <p:grpSpPr>
          <a:xfrm>
            <a:off x="6096000" y="1089592"/>
            <a:ext cx="1037345" cy="307777"/>
            <a:chOff x="6017911" y="1125067"/>
            <a:chExt cx="1037345" cy="307777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1BBB087-A813-E9A2-2F49-D1743E8E2EAC}"/>
                </a:ext>
              </a:extLst>
            </p:cNvPr>
            <p:cNvSpPr txBox="1"/>
            <p:nvPr/>
          </p:nvSpPr>
          <p:spPr>
            <a:xfrm>
              <a:off x="6017911" y="1125067"/>
              <a:ext cx="1037345" cy="307777"/>
            </a:xfrm>
            <a:prstGeom prst="rect">
              <a:avLst/>
            </a:prstGeom>
            <a:noFill/>
          </p:spPr>
          <p:txBody>
            <a:bodyPr wrap="none" lIns="432000" rIns="0" rtlCol="0">
              <a:spAutoFit/>
            </a:bodyPr>
            <a:lstStyle>
              <a:defPPr>
                <a:defRPr lang="ko-KR"/>
              </a:defPPr>
              <a:lvl1pPr>
                <a:defRPr sz="140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defRPr>
              </a:lvl1pPr>
            </a:lstStyle>
            <a:p>
              <a:r>
                <a:rPr lang="en-US" altLang="ko-KR" dirty="0"/>
                <a:t>01. </a:t>
              </a:r>
              <a:r>
                <a:rPr lang="ko-KR" altLang="en-US" dirty="0"/>
                <a:t>개요</a:t>
              </a:r>
              <a:endParaRPr lang="en-US" altLang="ko-KR" dirty="0"/>
            </a:p>
          </p:txBody>
        </p:sp>
        <p:sp>
          <p:nvSpPr>
            <p:cNvPr id="28" name="다이아몬드 27">
              <a:extLst>
                <a:ext uri="{FF2B5EF4-FFF2-40B4-BE49-F238E27FC236}">
                  <a16:creationId xmlns:a16="http://schemas.microsoft.com/office/drawing/2014/main" id="{5B730A5C-7C67-48FD-642E-56000CBE87FC}"/>
                </a:ext>
              </a:extLst>
            </p:cNvPr>
            <p:cNvSpPr/>
            <p:nvPr/>
          </p:nvSpPr>
          <p:spPr>
            <a:xfrm>
              <a:off x="6017911" y="1233955"/>
              <a:ext cx="90000" cy="90000"/>
            </a:xfrm>
            <a:prstGeom prst="diamond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1B5AFBE4-BF99-F885-E4F0-5DE7251C33B7}"/>
              </a:ext>
            </a:extLst>
          </p:cNvPr>
          <p:cNvGrpSpPr/>
          <p:nvPr/>
        </p:nvGrpSpPr>
        <p:grpSpPr>
          <a:xfrm>
            <a:off x="6096000" y="2682829"/>
            <a:ext cx="1417257" cy="307777"/>
            <a:chOff x="6017911" y="2537209"/>
            <a:chExt cx="1417257" cy="307777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040437F-DE69-08E4-43FE-82BF17CA1753}"/>
                </a:ext>
              </a:extLst>
            </p:cNvPr>
            <p:cNvSpPr txBox="1"/>
            <p:nvPr/>
          </p:nvSpPr>
          <p:spPr>
            <a:xfrm>
              <a:off x="6017911" y="2537209"/>
              <a:ext cx="1417257" cy="307777"/>
            </a:xfrm>
            <a:prstGeom prst="rect">
              <a:avLst/>
            </a:prstGeom>
            <a:noFill/>
          </p:spPr>
          <p:txBody>
            <a:bodyPr wrap="none" lIns="432000" rIns="0" rtlCol="0">
              <a:spAutoFit/>
            </a:bodyPr>
            <a:lstStyle>
              <a:defPPr>
                <a:defRPr lang="ko-KR"/>
              </a:defPPr>
              <a:lvl1pPr>
                <a:defRPr sz="140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defRPr>
              </a:lvl1pPr>
            </a:lstStyle>
            <a:p>
              <a:r>
                <a:rPr lang="en-US" altLang="ko-KR"/>
                <a:t>02</a:t>
              </a:r>
              <a:r>
                <a:rPr lang="en-US" altLang="ko-KR" dirty="0"/>
                <a:t>. </a:t>
              </a:r>
              <a:r>
                <a:rPr lang="ko-KR" altLang="en-US"/>
                <a:t>기본 액션</a:t>
              </a:r>
              <a:endParaRPr lang="en-US" altLang="ko-KR" dirty="0"/>
            </a:p>
          </p:txBody>
        </p:sp>
        <p:sp>
          <p:nvSpPr>
            <p:cNvPr id="29" name="다이아몬드 28">
              <a:extLst>
                <a:ext uri="{FF2B5EF4-FFF2-40B4-BE49-F238E27FC236}">
                  <a16:creationId xmlns:a16="http://schemas.microsoft.com/office/drawing/2014/main" id="{275C43EA-7C33-BC23-E784-CF9A2410B21E}"/>
                </a:ext>
              </a:extLst>
            </p:cNvPr>
            <p:cNvSpPr/>
            <p:nvPr/>
          </p:nvSpPr>
          <p:spPr>
            <a:xfrm>
              <a:off x="6017911" y="2646097"/>
              <a:ext cx="90000" cy="90000"/>
            </a:xfrm>
            <a:prstGeom prst="diamond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F8E24073-84EC-041E-DA80-6026A721BC91}"/>
              </a:ext>
            </a:extLst>
          </p:cNvPr>
          <p:cNvGrpSpPr/>
          <p:nvPr/>
        </p:nvGrpSpPr>
        <p:grpSpPr>
          <a:xfrm>
            <a:off x="6096000" y="4365831"/>
            <a:ext cx="1579160" cy="307777"/>
            <a:chOff x="6017911" y="4284255"/>
            <a:chExt cx="1579160" cy="307777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C793AB3-A7BB-282E-D73F-55F89FB422A8}"/>
                </a:ext>
              </a:extLst>
            </p:cNvPr>
            <p:cNvSpPr txBox="1"/>
            <p:nvPr/>
          </p:nvSpPr>
          <p:spPr>
            <a:xfrm>
              <a:off x="6017911" y="4284255"/>
              <a:ext cx="1579160" cy="307777"/>
            </a:xfrm>
            <a:prstGeom prst="rect">
              <a:avLst/>
            </a:prstGeom>
            <a:noFill/>
          </p:spPr>
          <p:txBody>
            <a:bodyPr wrap="none" lIns="432000" rIns="0" rtlCol="0">
              <a:spAutoFit/>
            </a:bodyPr>
            <a:lstStyle>
              <a:defPPr>
                <a:defRPr lang="ko-KR"/>
              </a:defPPr>
              <a:lvl1pPr>
                <a:defRPr sz="140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defRPr>
              </a:lvl1pPr>
            </a:lstStyle>
            <a:p>
              <a:r>
                <a:rPr lang="en-US" altLang="ko-KR" dirty="0"/>
                <a:t>03. </a:t>
              </a:r>
              <a:r>
                <a:rPr lang="ko-KR" altLang="en-US" dirty="0"/>
                <a:t>액티브 스킬</a:t>
              </a:r>
              <a:endParaRPr lang="en-US" altLang="ko-KR" dirty="0"/>
            </a:p>
          </p:txBody>
        </p:sp>
        <p:sp>
          <p:nvSpPr>
            <p:cNvPr id="30" name="다이아몬드 29">
              <a:extLst>
                <a:ext uri="{FF2B5EF4-FFF2-40B4-BE49-F238E27FC236}">
                  <a16:creationId xmlns:a16="http://schemas.microsoft.com/office/drawing/2014/main" id="{845DA30E-6598-DAC0-23BA-692D7B94EB1B}"/>
                </a:ext>
              </a:extLst>
            </p:cNvPr>
            <p:cNvSpPr/>
            <p:nvPr/>
          </p:nvSpPr>
          <p:spPr>
            <a:xfrm>
              <a:off x="6017911" y="4393143"/>
              <a:ext cx="90000" cy="90000"/>
            </a:xfrm>
            <a:prstGeom prst="diamond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4349434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CEEE7264-9A0E-E4B3-E96E-0CD8E3F2D426}"/>
              </a:ext>
            </a:extLst>
          </p:cNvPr>
          <p:cNvGrpSpPr/>
          <p:nvPr/>
        </p:nvGrpSpPr>
        <p:grpSpPr>
          <a:xfrm>
            <a:off x="-3402684" y="-3047588"/>
            <a:ext cx="8035903" cy="10685624"/>
            <a:chOff x="-2721182" y="-3893926"/>
            <a:chExt cx="8814483" cy="11720932"/>
          </a:xfrm>
        </p:grpSpPr>
        <p:pic>
          <p:nvPicPr>
            <p:cNvPr id="4" name="그림 3" descr="원, 정물 사진, 병, 시계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67BEF2E6-4C26-AB18-D6CA-AD56D6C70D3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721182" y="-3893926"/>
              <a:ext cx="8814483" cy="11720932"/>
            </a:xfrm>
            <a:prstGeom prst="rect">
              <a:avLst/>
            </a:prstGeom>
          </p:spPr>
        </p:pic>
        <p:pic>
          <p:nvPicPr>
            <p:cNvPr id="9" name="그림 8" descr="패션 액세서리, 액세서리, 보석류, 블링블링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BD119D8B-D364-653D-95A2-A0DCE5B88E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167" t="33778" b="34000"/>
            <a:stretch>
              <a:fillRect/>
            </a:stretch>
          </p:blipFill>
          <p:spPr>
            <a:xfrm>
              <a:off x="393540" y="2568532"/>
              <a:ext cx="3773347" cy="1624762"/>
            </a:xfrm>
            <a:prstGeom prst="rect">
              <a:avLst/>
            </a:prstGeom>
          </p:spPr>
        </p:pic>
        <p:pic>
          <p:nvPicPr>
            <p:cNvPr id="11" name="그림 10" descr="어둠, 밤, 달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52B8F78E-2BC9-5391-8480-EF658B82B3D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806" t="36000" r="41972" b="42667"/>
            <a:stretch>
              <a:fillRect/>
            </a:stretch>
          </p:blipFill>
          <p:spPr>
            <a:xfrm>
              <a:off x="1279868" y="2794050"/>
              <a:ext cx="750949" cy="987550"/>
            </a:xfrm>
            <a:prstGeom prst="rect">
              <a:avLst/>
            </a:prstGeom>
          </p:spPr>
        </p:pic>
        <p:pic>
          <p:nvPicPr>
            <p:cNvPr id="5" name="그림 4" descr="블랙, 어둠, 흑백, 스크린샷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46EB8D58-3B89-7EC8-ACDD-86D9F42769B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889" t="16000" r="45111" b="71111"/>
            <a:stretch>
              <a:fillRect/>
            </a:stretch>
          </p:blipFill>
          <p:spPr>
            <a:xfrm>
              <a:off x="1430258" y="1684740"/>
              <a:ext cx="500005" cy="644451"/>
            </a:xfrm>
            <a:prstGeom prst="rect">
              <a:avLst/>
            </a:prstGeom>
          </p:spPr>
        </p:pic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D3D81049-21A9-F163-8740-23BC008179D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03973"/>
            <a:ext cx="12192000" cy="984738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8E10C68E-FBBD-4102-2871-2668390C27C4}"/>
              </a:ext>
            </a:extLst>
          </p:cNvPr>
          <p:cNvGrpSpPr/>
          <p:nvPr/>
        </p:nvGrpSpPr>
        <p:grpSpPr>
          <a:xfrm>
            <a:off x="-374241" y="-541004"/>
            <a:ext cx="12566240" cy="1250363"/>
            <a:chOff x="-374241" y="-541004"/>
            <a:chExt cx="12566240" cy="1250363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12ADCCED-8F01-99FC-645C-EF23B509F4A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81822" y="0"/>
              <a:ext cx="5710177" cy="461207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5E0C2100-2EC9-15BC-42E0-D05FE06C8FEB}"/>
                </a:ext>
              </a:extLst>
            </p:cNvPr>
            <p:cNvSpPr/>
            <p:nvPr/>
          </p:nvSpPr>
          <p:spPr>
            <a:xfrm>
              <a:off x="-1" y="0"/>
              <a:ext cx="9676435" cy="462987"/>
            </a:xfrm>
            <a:prstGeom prst="rect">
              <a:avLst/>
            </a:prstGeom>
            <a:solidFill>
              <a:srgbClr val="12121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2" name="그림 11" descr="흐릿한, 블랙, 흑백, 흑백 사진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BE0BD9B9-377D-31DE-738C-D15F134DBCC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alphaModFix amt="3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420232" flipH="1">
              <a:off x="-374241" y="-541004"/>
              <a:ext cx="2222867" cy="1250363"/>
            </a:xfrm>
            <a:prstGeom prst="rect">
              <a:avLst/>
            </a:prstGeom>
            <a:effectLst>
              <a:softEdge rad="139700"/>
            </a:effectLst>
          </p:spPr>
        </p:pic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F7B00451-8D6F-7B9E-2CC2-1733CD7A2376}"/>
              </a:ext>
            </a:extLst>
          </p:cNvPr>
          <p:cNvGrpSpPr/>
          <p:nvPr/>
        </p:nvGrpSpPr>
        <p:grpSpPr>
          <a:xfrm>
            <a:off x="6888480" y="4414751"/>
            <a:ext cx="1076960" cy="1076960"/>
            <a:chOff x="5173980" y="4061460"/>
            <a:chExt cx="1076960" cy="1076960"/>
          </a:xfrm>
        </p:grpSpPr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C83D4F6C-77B4-55E8-D4F7-828AB5F8AABB}"/>
                </a:ext>
              </a:extLst>
            </p:cNvPr>
            <p:cNvSpPr/>
            <p:nvPr/>
          </p:nvSpPr>
          <p:spPr>
            <a:xfrm>
              <a:off x="5582920" y="4470400"/>
              <a:ext cx="259080" cy="259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0" name="그림 49" descr="원, 예술, 상징, 디자인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564A1969-9184-4C06-8975-404D63AC20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31" t="5451" r="6152" b="6631"/>
            <a:stretch>
              <a:fillRect/>
            </a:stretch>
          </p:blipFill>
          <p:spPr>
            <a:xfrm>
              <a:off x="5173980" y="4061460"/>
              <a:ext cx="1076960" cy="1076960"/>
            </a:xfrm>
            <a:prstGeom prst="rect">
              <a:avLst/>
            </a:prstGeom>
            <a:effectLst/>
          </p:spPr>
        </p:pic>
      </p:grpSp>
    </p:spTree>
    <p:extLst>
      <p:ext uri="{BB962C8B-B14F-4D97-AF65-F5344CB8AC3E}">
        <p14:creationId xmlns:p14="http://schemas.microsoft.com/office/powerpoint/2010/main" val="19811851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5B78F025-7799-CDA7-70BA-028FCBA2CFF7}"/>
              </a:ext>
            </a:extLst>
          </p:cNvPr>
          <p:cNvGrpSpPr/>
          <p:nvPr/>
        </p:nvGrpSpPr>
        <p:grpSpPr>
          <a:xfrm>
            <a:off x="346419" y="314850"/>
            <a:ext cx="3286337" cy="6228300"/>
            <a:chOff x="1063392" y="314850"/>
            <a:chExt cx="3286337" cy="6228300"/>
          </a:xfrm>
        </p:grpSpPr>
        <p:pic>
          <p:nvPicPr>
            <p:cNvPr id="4" name="그림 3" descr="의류, 의상 디자인, 덮개, 여성이(가) 표시된 사진&#10;&#10;자동 생성된 설명">
              <a:extLst>
                <a:ext uri="{FF2B5EF4-FFF2-40B4-BE49-F238E27FC236}">
                  <a16:creationId xmlns:a16="http://schemas.microsoft.com/office/drawing/2014/main" id="{6F0533AE-524C-C9C2-55CB-2284AF02AFE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466" b="97494" l="4665" r="48227">
                          <a14:foregroundMark x1="33655" y1="6912" x2="33655" y2="6912"/>
                          <a14:foregroundMark x1="31534" y1="5416" x2="30571" y2="14188"/>
                          <a14:foregroundMark x1="13184" y1="26839" x2="13184" y2="26839"/>
                          <a14:foregroundMark x1="13184" y1="26677" x2="12375" y2="26677"/>
                          <a14:foregroundMark x1="28643" y1="93169" x2="28643" y2="93169"/>
                          <a14:foregroundMark x1="30108" y1="93169" x2="30108" y2="93856"/>
                          <a14:foregroundMark x1="30108" y1="97534" x2="30108" y2="97534"/>
                          <a14:foregroundMark x1="46839" y1="46079" x2="46839" y2="46079"/>
                          <a14:foregroundMark x1="46993" y1="35772" x2="48265" y2="37793"/>
                          <a14:foregroundMark x1="9830" y1="27809" x2="9830" y2="27809"/>
                          <a14:foregroundMark x1="31611" y1="2587" x2="31611" y2="2587"/>
                          <a14:foregroundMark x1="48111" y1="46928" x2="48111" y2="46928"/>
                          <a14:foregroundMark x1="48111" y1="47575" x2="48111" y2="47575"/>
                          <a14:backgroundMark x1="13531" y1="2142" x2="3547" y2="14470"/>
                          <a14:backgroundMark x1="9715" y1="4891" x2="2429" y2="19563"/>
                          <a14:backgroundMark x1="12799" y1="5942" x2="5397" y2="17259"/>
                          <a14:backgroundMark x1="14572" y1="3274" x2="7941" y2="1778"/>
                          <a14:backgroundMark x1="11681" y1="1778" x2="16769" y2="7114"/>
                          <a14:backgroundMark x1="16769" y1="7114" x2="16769" y2="7114"/>
                          <a14:backgroundMark x1="16769" y1="3719" x2="10563" y2="8286"/>
                          <a14:backgroundMark x1="10563" y1="8286" x2="10563" y2="8286"/>
                          <a14:backgroundMark x1="5744" y1="7559" x2="3123" y2="20008"/>
                          <a14:backgroundMark x1="3123" y1="20008" x2="3123" y2="20008"/>
                          <a14:backgroundMark x1="18389" y1="16896" x2="9483" y2="20372"/>
                          <a14:backgroundMark x1="9483" y1="20372" x2="9483" y2="2037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31" r="48336" b="1161"/>
            <a:stretch/>
          </p:blipFill>
          <p:spPr>
            <a:xfrm>
              <a:off x="1063392" y="314850"/>
              <a:ext cx="3286337" cy="6228300"/>
            </a:xfrm>
            <a:prstGeom prst="rect">
              <a:avLst/>
            </a:prstGeom>
            <a:effectLst>
              <a:softEdge rad="0"/>
            </a:effectLst>
          </p:spPr>
        </p:pic>
        <p:pic>
          <p:nvPicPr>
            <p:cNvPr id="5" name="Picture 6">
              <a:extLst>
                <a:ext uri="{FF2B5EF4-FFF2-40B4-BE49-F238E27FC236}">
                  <a16:creationId xmlns:a16="http://schemas.microsoft.com/office/drawing/2014/main" id="{B4F4A5CF-2D8B-45BD-6DA2-9EA060AF178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850" t="7311" r="22163" b="6423"/>
            <a:stretch/>
          </p:blipFill>
          <p:spPr bwMode="auto">
            <a:xfrm>
              <a:off x="1063392" y="410543"/>
              <a:ext cx="1299504" cy="1321909"/>
            </a:xfrm>
            <a:prstGeom prst="rect">
              <a:avLst/>
            </a:prstGeom>
            <a:noFill/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" name="Picture 6">
            <a:extLst>
              <a:ext uri="{FF2B5EF4-FFF2-40B4-BE49-F238E27FC236}">
                <a16:creationId xmlns:a16="http://schemas.microsoft.com/office/drawing/2014/main" id="{3FBC1398-E88E-9E39-050D-3501C05A57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50" t="7311" r="22163" b="6423"/>
          <a:stretch/>
        </p:blipFill>
        <p:spPr bwMode="auto">
          <a:xfrm>
            <a:off x="11287288" y="3732171"/>
            <a:ext cx="1299504" cy="1321909"/>
          </a:xfrm>
          <a:prstGeom prst="rect">
            <a:avLst/>
          </a:prstGeom>
          <a:noFill/>
          <a:effectLst>
            <a:glow rad="12700">
              <a:schemeClr val="bg1">
                <a:alpha val="64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B08A210F-DE35-BABB-5A3D-88927192154C}"/>
              </a:ext>
            </a:extLst>
          </p:cNvPr>
          <p:cNvGrpSpPr/>
          <p:nvPr/>
        </p:nvGrpSpPr>
        <p:grpSpPr>
          <a:xfrm>
            <a:off x="4964011" y="2667473"/>
            <a:ext cx="1993814" cy="3723943"/>
            <a:chOff x="5717036" y="1919295"/>
            <a:chExt cx="1993814" cy="3723943"/>
          </a:xfrm>
        </p:grpSpPr>
        <p:pic>
          <p:nvPicPr>
            <p:cNvPr id="8" name="Picture 6" descr="스토리 핀 이미지">
              <a:extLst>
                <a:ext uri="{FF2B5EF4-FFF2-40B4-BE49-F238E27FC236}">
                  <a16:creationId xmlns:a16="http://schemas.microsoft.com/office/drawing/2014/main" id="{C0F676F4-B9A5-0E7F-054C-3744D24293F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alphaModFix am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029" b="11571"/>
            <a:stretch/>
          </p:blipFill>
          <p:spPr bwMode="auto">
            <a:xfrm rot="16200000">
              <a:off x="5125093" y="3143614"/>
              <a:ext cx="3314346" cy="1684901"/>
            </a:xfrm>
            <a:prstGeom prst="cloud">
              <a:avLst/>
            </a:prstGeom>
            <a:noFill/>
            <a:effectLst>
              <a:softEdge rad="1524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그림 14" descr="의류, 의상 디자인, 덮개, 여성이(가) 표시된 사진&#10;&#10;자동 생성된 설명">
              <a:extLst>
                <a:ext uri="{FF2B5EF4-FFF2-40B4-BE49-F238E27FC236}">
                  <a16:creationId xmlns:a16="http://schemas.microsoft.com/office/drawing/2014/main" id="{6B788D52-10BC-6980-E5A2-407E4CFCC1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466" b="97494" l="4665" r="48227">
                          <a14:foregroundMark x1="33655" y1="6912" x2="33655" y2="6912"/>
                          <a14:foregroundMark x1="31534" y1="5416" x2="30571" y2="14188"/>
                          <a14:foregroundMark x1="13184" y1="26839" x2="13184" y2="26839"/>
                          <a14:foregroundMark x1="13184" y1="26677" x2="12375" y2="26677"/>
                          <a14:foregroundMark x1="28643" y1="93169" x2="28643" y2="93169"/>
                          <a14:foregroundMark x1="30108" y1="93169" x2="30108" y2="93856"/>
                          <a14:foregroundMark x1="30108" y1="97534" x2="30108" y2="97534"/>
                          <a14:foregroundMark x1="46839" y1="46079" x2="46839" y2="46079"/>
                          <a14:foregroundMark x1="46993" y1="35772" x2="48265" y2="37793"/>
                          <a14:foregroundMark x1="9830" y1="27809" x2="9830" y2="27809"/>
                          <a14:foregroundMark x1="31611" y1="2587" x2="31611" y2="2587"/>
                          <a14:foregroundMark x1="48111" y1="46928" x2="48111" y2="46928"/>
                          <a14:foregroundMark x1="48111" y1="47575" x2="48111" y2="47575"/>
                          <a14:backgroundMark x1="13531" y1="2142" x2="3547" y2="14470"/>
                          <a14:backgroundMark x1="9715" y1="4891" x2="2429" y2="19563"/>
                          <a14:backgroundMark x1="12799" y1="5942" x2="5397" y2="17259"/>
                          <a14:backgroundMark x1="14572" y1="3274" x2="7941" y2="1778"/>
                          <a14:backgroundMark x1="11681" y1="1778" x2="16769" y2="7114"/>
                          <a14:backgroundMark x1="16769" y1="7114" x2="16769" y2="7114"/>
                          <a14:backgroundMark x1="16769" y1="3719" x2="10563" y2="8286"/>
                          <a14:backgroundMark x1="10563" y1="8286" x2="10563" y2="8286"/>
                          <a14:backgroundMark x1="5744" y1="7559" x2="3123" y2="20008"/>
                          <a14:backgroundMark x1="3123" y1="20008" x2="3123" y2="20008"/>
                          <a14:backgroundMark x1="18389" y1="16896" x2="9483" y2="20372"/>
                          <a14:backgroundMark x1="9483" y1="20372" x2="9483" y2="2037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12" r="48336" b="1161"/>
            <a:stretch/>
          </p:blipFill>
          <p:spPr>
            <a:xfrm>
              <a:off x="5909833" y="2379366"/>
              <a:ext cx="1485217" cy="311415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  <a:softEdge rad="0"/>
            </a:effectLst>
          </p:spPr>
        </p:pic>
        <p:pic>
          <p:nvPicPr>
            <p:cNvPr id="10" name="Picture 4">
              <a:extLst>
                <a:ext uri="{FF2B5EF4-FFF2-40B4-BE49-F238E27FC236}">
                  <a16:creationId xmlns:a16="http://schemas.microsoft.com/office/drawing/2014/main" id="{F45D54B8-0B0E-11ED-FE5E-A0B3DAF8C42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alphaModFix am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25402" y="2824030"/>
              <a:ext cx="1330935" cy="2365134"/>
            </a:xfrm>
            <a:prstGeom prst="rect">
              <a:avLst/>
            </a:prstGeom>
            <a:noFill/>
            <a:effectLst>
              <a:softEdge rad="3556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519D9853-9C69-040B-1097-1E0A548469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alphaModFix am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>
              <a:off x="5754587" y="1881744"/>
              <a:ext cx="1918712" cy="1993814"/>
            </a:xfrm>
            <a:prstGeom prst="rect">
              <a:avLst/>
            </a:prstGeom>
            <a:noFill/>
            <a:effectLst>
              <a:softEdge rad="6731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6" descr="스토리 핀 이미지">
              <a:extLst>
                <a:ext uri="{FF2B5EF4-FFF2-40B4-BE49-F238E27FC236}">
                  <a16:creationId xmlns:a16="http://schemas.microsoft.com/office/drawing/2014/main" id="{23490AAA-8005-0D62-3397-892DED09D21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alphaModFix amt="24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029" b="11571"/>
            <a:stretch/>
          </p:blipFill>
          <p:spPr bwMode="auto">
            <a:xfrm>
              <a:off x="6098346" y="2430735"/>
              <a:ext cx="1203946" cy="1655962"/>
            </a:xfrm>
            <a:prstGeom prst="star5">
              <a:avLst/>
            </a:prstGeom>
            <a:noFill/>
            <a:effectLst>
              <a:softEdge rad="1143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6" descr="스토리 핀 이미지">
              <a:extLst>
                <a:ext uri="{FF2B5EF4-FFF2-40B4-BE49-F238E27FC236}">
                  <a16:creationId xmlns:a16="http://schemas.microsoft.com/office/drawing/2014/main" id="{1B73EE99-58ED-33DE-F63C-E2D5F2FB7AF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alphaModFix am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029" b="11571"/>
            <a:stretch/>
          </p:blipFill>
          <p:spPr bwMode="auto">
            <a:xfrm>
              <a:off x="6403350" y="3853111"/>
              <a:ext cx="1041410" cy="1082055"/>
            </a:xfrm>
            <a:prstGeom prst="cloud">
              <a:avLst/>
            </a:prstGeom>
            <a:noFill/>
            <a:effectLst>
              <a:softEdge rad="1524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6" name="Picture 6">
            <a:extLst>
              <a:ext uri="{FF2B5EF4-FFF2-40B4-BE49-F238E27FC236}">
                <a16:creationId xmlns:a16="http://schemas.microsoft.com/office/drawing/2014/main" id="{47C7570F-7F35-D242-8EA1-9A08E90E0E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50" t="7311" r="22163" b="6423"/>
          <a:stretch/>
        </p:blipFill>
        <p:spPr bwMode="auto">
          <a:xfrm>
            <a:off x="4969355" y="3178913"/>
            <a:ext cx="652511" cy="663761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85664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1687BF76-99E2-A6CA-DF60-5070FD86C153}"/>
              </a:ext>
            </a:extLst>
          </p:cNvPr>
          <p:cNvGrpSpPr/>
          <p:nvPr/>
        </p:nvGrpSpPr>
        <p:grpSpPr>
          <a:xfrm>
            <a:off x="172462" y="2664820"/>
            <a:ext cx="68400" cy="1528360"/>
            <a:chOff x="172462" y="2808076"/>
            <a:chExt cx="68400" cy="1528360"/>
          </a:xfrm>
        </p:grpSpPr>
        <p:sp>
          <p:nvSpPr>
            <p:cNvPr id="5" name="다이아몬드 4">
              <a:extLst>
                <a:ext uri="{FF2B5EF4-FFF2-40B4-BE49-F238E27FC236}">
                  <a16:creationId xmlns:a16="http://schemas.microsoft.com/office/drawing/2014/main" id="{E80E6E11-AF98-8342-53A1-A940D0D3BCBE}"/>
                </a:ext>
              </a:extLst>
            </p:cNvPr>
            <p:cNvSpPr/>
            <p:nvPr/>
          </p:nvSpPr>
          <p:spPr>
            <a:xfrm>
              <a:off x="172462" y="2808076"/>
              <a:ext cx="68400" cy="68400"/>
            </a:xfrm>
            <a:prstGeom prst="diamond">
              <a:avLst/>
            </a:prstGeom>
            <a:solidFill>
              <a:srgbClr val="21222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다이아몬드 5">
              <a:extLst>
                <a:ext uri="{FF2B5EF4-FFF2-40B4-BE49-F238E27FC236}">
                  <a16:creationId xmlns:a16="http://schemas.microsoft.com/office/drawing/2014/main" id="{9235C4BC-CF8B-0BE3-9978-7A5D743F456C}"/>
                </a:ext>
              </a:extLst>
            </p:cNvPr>
            <p:cNvSpPr/>
            <p:nvPr/>
          </p:nvSpPr>
          <p:spPr>
            <a:xfrm>
              <a:off x="172462" y="3294729"/>
              <a:ext cx="68400" cy="68400"/>
            </a:xfrm>
            <a:prstGeom prst="diamond">
              <a:avLst/>
            </a:prstGeom>
            <a:solidFill>
              <a:srgbClr val="21222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다이아몬드 6">
              <a:extLst>
                <a:ext uri="{FF2B5EF4-FFF2-40B4-BE49-F238E27FC236}">
                  <a16:creationId xmlns:a16="http://schemas.microsoft.com/office/drawing/2014/main" id="{9EA24B9E-56E1-838B-F572-B22893D6FC4B}"/>
                </a:ext>
              </a:extLst>
            </p:cNvPr>
            <p:cNvSpPr/>
            <p:nvPr/>
          </p:nvSpPr>
          <p:spPr>
            <a:xfrm>
              <a:off x="172462" y="3781382"/>
              <a:ext cx="68400" cy="68400"/>
            </a:xfrm>
            <a:prstGeom prst="diamond">
              <a:avLst/>
            </a:prstGeom>
            <a:solidFill>
              <a:srgbClr val="21222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다이아몬드 7">
              <a:extLst>
                <a:ext uri="{FF2B5EF4-FFF2-40B4-BE49-F238E27FC236}">
                  <a16:creationId xmlns:a16="http://schemas.microsoft.com/office/drawing/2014/main" id="{095343B9-D1A1-3C98-EE48-55278D16D0E9}"/>
                </a:ext>
              </a:extLst>
            </p:cNvPr>
            <p:cNvSpPr/>
            <p:nvPr/>
          </p:nvSpPr>
          <p:spPr>
            <a:xfrm>
              <a:off x="172462" y="4268036"/>
              <a:ext cx="68400" cy="68400"/>
            </a:xfrm>
            <a:prstGeom prst="diamond">
              <a:avLst/>
            </a:prstGeom>
            <a:solidFill>
              <a:srgbClr val="21222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9" name="그림 8" descr="블랙, 상징, 램프, 빛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67D93485-FA19-D2AA-6BFA-9D833D2E6E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59" b="9243"/>
          <a:stretch>
            <a:fillRect/>
          </a:stretch>
        </p:blipFill>
        <p:spPr>
          <a:xfrm>
            <a:off x="109647" y="2550430"/>
            <a:ext cx="228320" cy="29337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AA0858C9-FAA3-F33A-FEB1-751B1D94E721}"/>
              </a:ext>
            </a:extLst>
          </p:cNvPr>
          <p:cNvSpPr/>
          <p:nvPr/>
        </p:nvSpPr>
        <p:spPr>
          <a:xfrm>
            <a:off x="442913" y="441325"/>
            <a:ext cx="11306175" cy="6156325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34CC57C1-9B2F-75D0-F535-79C9FDACD8A2}"/>
              </a:ext>
            </a:extLst>
          </p:cNvPr>
          <p:cNvGrpSpPr/>
          <p:nvPr/>
        </p:nvGrpSpPr>
        <p:grpSpPr>
          <a:xfrm>
            <a:off x="116840" y="2609126"/>
            <a:ext cx="176755" cy="1635616"/>
            <a:chOff x="116840" y="2609126"/>
            <a:chExt cx="176755" cy="1635616"/>
          </a:xfrm>
        </p:grpSpPr>
        <p:sp>
          <p:nvSpPr>
            <p:cNvPr id="96" name="다이아몬드 95">
              <a:extLst>
                <a:ext uri="{FF2B5EF4-FFF2-40B4-BE49-F238E27FC236}">
                  <a16:creationId xmlns:a16="http://schemas.microsoft.com/office/drawing/2014/main" id="{F170421B-B8E1-0466-2C92-78BEB8860B01}"/>
                </a:ext>
              </a:extLst>
            </p:cNvPr>
            <p:cNvSpPr/>
            <p:nvPr/>
          </p:nvSpPr>
          <p:spPr>
            <a:xfrm>
              <a:off x="116840" y="2609126"/>
              <a:ext cx="176755" cy="176755"/>
            </a:xfrm>
            <a:prstGeom prst="diamond">
              <a:avLst/>
            </a:prstGeom>
            <a:solidFill>
              <a:schemeClr val="accent1">
                <a:alpha val="26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7" name="다이아몬드 96">
              <a:extLst>
                <a:ext uri="{FF2B5EF4-FFF2-40B4-BE49-F238E27FC236}">
                  <a16:creationId xmlns:a16="http://schemas.microsoft.com/office/drawing/2014/main" id="{A6B0C51C-ED5C-24B4-8D1F-A1295092B4E2}"/>
                </a:ext>
              </a:extLst>
            </p:cNvPr>
            <p:cNvSpPr/>
            <p:nvPr/>
          </p:nvSpPr>
          <p:spPr>
            <a:xfrm>
              <a:off x="116840" y="3092812"/>
              <a:ext cx="176755" cy="176755"/>
            </a:xfrm>
            <a:prstGeom prst="diamond">
              <a:avLst/>
            </a:prstGeom>
            <a:solidFill>
              <a:schemeClr val="accent1">
                <a:alpha val="26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8" name="다이아몬드 97">
              <a:extLst>
                <a:ext uri="{FF2B5EF4-FFF2-40B4-BE49-F238E27FC236}">
                  <a16:creationId xmlns:a16="http://schemas.microsoft.com/office/drawing/2014/main" id="{8F56A6D1-5A92-ED39-25B7-90EB5BCFA253}"/>
                </a:ext>
              </a:extLst>
            </p:cNvPr>
            <p:cNvSpPr/>
            <p:nvPr/>
          </p:nvSpPr>
          <p:spPr>
            <a:xfrm>
              <a:off x="116840" y="3584301"/>
              <a:ext cx="176755" cy="176755"/>
            </a:xfrm>
            <a:prstGeom prst="diamond">
              <a:avLst/>
            </a:prstGeom>
            <a:solidFill>
              <a:schemeClr val="accent1">
                <a:alpha val="26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9" name="다이아몬드 98">
              <a:extLst>
                <a:ext uri="{FF2B5EF4-FFF2-40B4-BE49-F238E27FC236}">
                  <a16:creationId xmlns:a16="http://schemas.microsoft.com/office/drawing/2014/main" id="{11D665AB-2AE5-4E26-4EAE-F1EF72669B4A}"/>
                </a:ext>
              </a:extLst>
            </p:cNvPr>
            <p:cNvSpPr/>
            <p:nvPr/>
          </p:nvSpPr>
          <p:spPr>
            <a:xfrm>
              <a:off x="116840" y="4067987"/>
              <a:ext cx="176755" cy="176755"/>
            </a:xfrm>
            <a:prstGeom prst="diamond">
              <a:avLst/>
            </a:prstGeom>
            <a:solidFill>
              <a:schemeClr val="accent1">
                <a:alpha val="26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1196349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인간의 얼굴, 사람, 인간의 수염, 콧수염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ED66AF4-D794-B0BB-A212-9EB6BF5DCD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55075" y="-1080042"/>
            <a:ext cx="6937413" cy="429568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88C9130-440A-6587-CE4B-F4A59B991E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4530" y="-1264920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45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835</TotalTime>
  <Words>1011</Words>
  <Application>Microsoft Office PowerPoint</Application>
  <PresentationFormat>와이드스크린</PresentationFormat>
  <Paragraphs>167</Paragraphs>
  <Slides>18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8" baseType="lpstr">
      <vt:lpstr>EBS주시경 Bold</vt:lpstr>
      <vt:lpstr>Pretendard</vt:lpstr>
      <vt:lpstr>Pretendard ExtraBold</vt:lpstr>
      <vt:lpstr>Pretendard SemiBold</vt:lpstr>
      <vt:lpstr>맑은 고딕</vt:lpstr>
      <vt:lpstr>빛의 계승자 Bold</vt:lpstr>
      <vt:lpstr>빛의 계승자 Regular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홍진선(2017184037)</dc:creator>
  <cp:lastModifiedBy>홍진선(2017184037)</cp:lastModifiedBy>
  <cp:revision>14</cp:revision>
  <dcterms:created xsi:type="dcterms:W3CDTF">2025-10-31T09:45:18Z</dcterms:created>
  <dcterms:modified xsi:type="dcterms:W3CDTF">2025-11-04T09:51:53Z</dcterms:modified>
</cp:coreProperties>
</file>